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308" r:id="rId2"/>
    <p:sldId id="258" r:id="rId3"/>
    <p:sldId id="261" r:id="rId4"/>
    <p:sldId id="262" r:id="rId5"/>
    <p:sldId id="263" r:id="rId6"/>
    <p:sldId id="264" r:id="rId7"/>
    <p:sldId id="266" r:id="rId8"/>
    <p:sldId id="268"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70" r:id="rId24"/>
    <p:sldId id="293" r:id="rId25"/>
    <p:sldId id="295" r:id="rId26"/>
    <p:sldId id="296" r:id="rId27"/>
    <p:sldId id="297" r:id="rId28"/>
    <p:sldId id="271" r:id="rId29"/>
    <p:sldId id="299" r:id="rId30"/>
    <p:sldId id="300" r:id="rId31"/>
    <p:sldId id="272" r:id="rId32"/>
    <p:sldId id="301" r:id="rId33"/>
    <p:sldId id="302" r:id="rId34"/>
    <p:sldId id="303" r:id="rId35"/>
    <p:sldId id="304"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Durry" initials="JD" lastIdx="0" clrIdx="0">
    <p:extLst>
      <p:ext uri="{19B8F6BF-5375-455C-9EA6-DF929625EA0E}">
        <p15:presenceInfo xmlns:p15="http://schemas.microsoft.com/office/powerpoint/2012/main" userId="Jason Dur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F8F455-9FE8-4AB9-8BC6-780BBF84252D}"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1596897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F8F455-9FE8-4AB9-8BC6-780BBF84252D}"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274948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F8F455-9FE8-4AB9-8BC6-780BBF84252D}"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208229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F8F455-9FE8-4AB9-8BC6-780BBF84252D}"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36275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F8F455-9FE8-4AB9-8BC6-780BBF84252D}" type="datetimeFigureOut">
              <a:rPr lang="en-NZ" smtClean="0"/>
              <a:t>26/11/2023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389905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F8F455-9FE8-4AB9-8BC6-780BBF84252D}"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153715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F8F455-9FE8-4AB9-8BC6-780BBF84252D}" type="datetimeFigureOut">
              <a:rPr lang="en-NZ" smtClean="0"/>
              <a:t>26/11/2023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404830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F8F455-9FE8-4AB9-8BC6-780BBF84252D}" type="datetimeFigureOut">
              <a:rPr lang="en-NZ" smtClean="0"/>
              <a:t>26/11/2023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385993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F8F455-9FE8-4AB9-8BC6-780BBF84252D}" type="datetimeFigureOut">
              <a:rPr lang="en-NZ" smtClean="0"/>
              <a:t>26/11/2023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179305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F8F455-9FE8-4AB9-8BC6-780BBF84252D}"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2329183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F8F455-9FE8-4AB9-8BC6-780BBF84252D}" type="datetimeFigureOut">
              <a:rPr lang="en-NZ" smtClean="0"/>
              <a:t>26/11/2023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AC8F9-87B3-40F0-915C-10302BF4BD67}" type="slidenum">
              <a:rPr lang="en-NZ" smtClean="0"/>
              <a:t>‹#›</a:t>
            </a:fld>
            <a:endParaRPr lang="en-NZ"/>
          </a:p>
        </p:txBody>
      </p:sp>
    </p:spTree>
    <p:extLst>
      <p:ext uri="{BB962C8B-B14F-4D97-AF65-F5344CB8AC3E}">
        <p14:creationId xmlns:p14="http://schemas.microsoft.com/office/powerpoint/2010/main" val="40125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8F455-9FE8-4AB9-8BC6-780BBF84252D}" type="datetimeFigureOut">
              <a:rPr lang="en-NZ" smtClean="0"/>
              <a:t>26/11/2023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AC8F9-87B3-40F0-915C-10302BF4BD67}" type="slidenum">
              <a:rPr lang="en-NZ" smtClean="0"/>
              <a:t>‹#›</a:t>
            </a:fld>
            <a:endParaRPr lang="en-NZ"/>
          </a:p>
        </p:txBody>
      </p:sp>
    </p:spTree>
    <p:extLst>
      <p:ext uri="{BB962C8B-B14F-4D97-AF65-F5344CB8AC3E}">
        <p14:creationId xmlns:p14="http://schemas.microsoft.com/office/powerpoint/2010/main" val="3190736292"/>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1976 Hutt County District Scheme Review.</a:t>
            </a:r>
            <a:endParaRPr lang="en-NZ" dirty="0"/>
          </a:p>
        </p:txBody>
      </p:sp>
      <p:sp>
        <p:nvSpPr>
          <p:cNvPr id="3" name="Content Placeholder 2"/>
          <p:cNvSpPr>
            <a:spLocks noGrp="1"/>
          </p:cNvSpPr>
          <p:nvPr>
            <p:ph idx="1"/>
          </p:nvPr>
        </p:nvSpPr>
        <p:spPr/>
        <p:txBody>
          <a:bodyPr/>
          <a:lstStyle/>
          <a:p>
            <a:r>
              <a:rPr lang="en-NZ" dirty="0" smtClean="0"/>
              <a:t>Proposal to </a:t>
            </a:r>
            <a:r>
              <a:rPr lang="en-NZ" dirty="0"/>
              <a:t>zone the Spur partly as town belt, and part (over half) as Special Residential, which would have allowed for residential development to occur at the eastern (Kiln Street) end.</a:t>
            </a:r>
          </a:p>
          <a:p>
            <a:r>
              <a:rPr lang="en-NZ" dirty="0"/>
              <a:t>A scenic lookout and an access road from Kiln </a:t>
            </a:r>
            <a:r>
              <a:rPr lang="en-NZ" dirty="0" smtClean="0"/>
              <a:t>Street </a:t>
            </a:r>
            <a:r>
              <a:rPr lang="en-NZ" dirty="0"/>
              <a:t>were part of this proposal.</a:t>
            </a:r>
          </a:p>
          <a:p>
            <a:r>
              <a:rPr lang="en-NZ" dirty="0"/>
              <a:t>The balance of land in the area including the tops of the </a:t>
            </a:r>
            <a:r>
              <a:rPr lang="en-NZ" dirty="0" err="1"/>
              <a:t>Pinehaven</a:t>
            </a:r>
            <a:r>
              <a:rPr lang="en-NZ" dirty="0"/>
              <a:t> hills was all proposed to be zoned as town belt.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7512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is a Reserve Fund?</a:t>
            </a:r>
            <a:endParaRPr lang="en-NZ" dirty="0"/>
          </a:p>
        </p:txBody>
      </p:sp>
      <p:sp>
        <p:nvSpPr>
          <p:cNvPr id="3" name="Content Placeholder 2"/>
          <p:cNvSpPr>
            <a:spLocks noGrp="1"/>
          </p:cNvSpPr>
          <p:nvPr>
            <p:ph idx="1"/>
          </p:nvPr>
        </p:nvSpPr>
        <p:spPr/>
        <p:txBody>
          <a:bodyPr/>
          <a:lstStyle/>
          <a:p>
            <a:r>
              <a:rPr lang="en-NZ" dirty="0" smtClean="0"/>
              <a:t>Not a back up fund in case other money ran out.</a:t>
            </a:r>
          </a:p>
          <a:p>
            <a:r>
              <a:rPr lang="en-NZ" dirty="0" smtClean="0"/>
              <a:t>Council’s in NZ collected either land or money from developers that were to be used as public reserves.</a:t>
            </a:r>
          </a:p>
          <a:p>
            <a:r>
              <a:rPr lang="en-NZ" dirty="0" smtClean="0"/>
              <a:t>If the subdivision had land that was suitable for a reserve the developer could offer that as their reserve contribution. Usually possible with larger subdivisions</a:t>
            </a:r>
          </a:p>
          <a:p>
            <a:r>
              <a:rPr lang="en-NZ" dirty="0" smtClean="0"/>
              <a:t>Smaller subdivisions that did not have suitable land available were made to pay a contribution to the council’s reserve fund.</a:t>
            </a:r>
          </a:p>
          <a:p>
            <a:r>
              <a:rPr lang="en-NZ" dirty="0" smtClean="0"/>
              <a:t>Covered by the Local Government Amendment Act 1978</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8013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254" y="412124"/>
            <a:ext cx="12094410" cy="6027313"/>
          </a:xfrm>
          <a:prstGeom prst="rect">
            <a:avLst/>
          </a:prstGeom>
        </p:spPr>
      </p:pic>
    </p:spTree>
    <p:extLst>
      <p:ext uri="{BB962C8B-B14F-4D97-AF65-F5344CB8AC3E}">
        <p14:creationId xmlns:p14="http://schemas.microsoft.com/office/powerpoint/2010/main" val="1500720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443" y="151371"/>
            <a:ext cx="10515600" cy="4351338"/>
          </a:xfrm>
        </p:spPr>
        <p:txBody>
          <a:bodyPr/>
          <a:lstStyle/>
          <a:p>
            <a:r>
              <a:rPr lang="en-NZ" dirty="0" smtClean="0"/>
              <a:t>The recent UHCC initiated Legal Opinion attempted to say that the Spur was purchased from the councils “General Budget” rather than from separate funds.</a:t>
            </a:r>
            <a:endParaRPr lang="en-NZ" dirty="0"/>
          </a:p>
          <a:p>
            <a:endParaRPr lang="en-NZ" dirty="0"/>
          </a:p>
        </p:txBody>
      </p:sp>
      <p:pic>
        <p:nvPicPr>
          <p:cNvPr id="4" name="Picture 3"/>
          <p:cNvPicPr>
            <a:picLocks noChangeAspect="1"/>
          </p:cNvPicPr>
          <p:nvPr/>
        </p:nvPicPr>
        <p:blipFill>
          <a:blip r:embed="rId2"/>
          <a:stretch>
            <a:fillRect/>
          </a:stretch>
        </p:blipFill>
        <p:spPr>
          <a:xfrm>
            <a:off x="1433815" y="1361360"/>
            <a:ext cx="9272856" cy="5374426"/>
          </a:xfrm>
          <a:prstGeom prst="rect">
            <a:avLst/>
          </a:prstGeom>
        </p:spPr>
      </p:pic>
    </p:spTree>
    <p:extLst>
      <p:ext uri="{BB962C8B-B14F-4D97-AF65-F5344CB8AC3E}">
        <p14:creationId xmlns:p14="http://schemas.microsoft.com/office/powerpoint/2010/main" val="2313348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1371"/>
            <a:ext cx="10515600" cy="4351338"/>
          </a:xfrm>
        </p:spPr>
        <p:txBody>
          <a:bodyPr/>
          <a:lstStyle/>
          <a:p>
            <a:r>
              <a:rPr lang="en-NZ" dirty="0" smtClean="0"/>
              <a:t>But they missed one minor detail</a:t>
            </a:r>
            <a:endParaRPr lang="en-NZ" dirty="0"/>
          </a:p>
        </p:txBody>
      </p:sp>
      <p:pic>
        <p:nvPicPr>
          <p:cNvPr id="4" name="Picture 3"/>
          <p:cNvPicPr>
            <a:picLocks noChangeAspect="1"/>
          </p:cNvPicPr>
          <p:nvPr/>
        </p:nvPicPr>
        <p:blipFill>
          <a:blip r:embed="rId2"/>
          <a:stretch>
            <a:fillRect/>
          </a:stretch>
        </p:blipFill>
        <p:spPr>
          <a:xfrm>
            <a:off x="1841813" y="751866"/>
            <a:ext cx="8508374" cy="61061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1242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868" y="164250"/>
            <a:ext cx="10515600" cy="4351338"/>
          </a:xfrm>
        </p:spPr>
        <p:txBody>
          <a:bodyPr/>
          <a:lstStyle/>
          <a:p>
            <a:r>
              <a:rPr lang="en-NZ" dirty="0" smtClean="0"/>
              <a:t>One of the Special Funds being the Reserve Fund Contributions</a:t>
            </a:r>
          </a:p>
          <a:p>
            <a:endParaRPr lang="en-NZ" dirty="0"/>
          </a:p>
        </p:txBody>
      </p:sp>
      <p:pic>
        <p:nvPicPr>
          <p:cNvPr id="4" name="Picture 3"/>
          <p:cNvPicPr>
            <a:picLocks noChangeAspect="1"/>
          </p:cNvPicPr>
          <p:nvPr/>
        </p:nvPicPr>
        <p:blipFill>
          <a:blip r:embed="rId2"/>
          <a:stretch>
            <a:fillRect/>
          </a:stretch>
        </p:blipFill>
        <p:spPr>
          <a:xfrm>
            <a:off x="261601" y="873550"/>
            <a:ext cx="11682563" cy="5746191"/>
          </a:xfrm>
          <a:prstGeom prst="rect">
            <a:avLst/>
          </a:prstGeom>
        </p:spPr>
      </p:pic>
    </p:spTree>
    <p:extLst>
      <p:ext uri="{BB962C8B-B14F-4D97-AF65-F5344CB8AC3E}">
        <p14:creationId xmlns:p14="http://schemas.microsoft.com/office/powerpoint/2010/main" val="3757633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Upper Hutt Leader March 10 1992</a:t>
            </a:r>
            <a:endParaRPr lang="en-NZ" dirty="0"/>
          </a:p>
        </p:txBody>
      </p:sp>
      <p:pic>
        <p:nvPicPr>
          <p:cNvPr id="6" name="Content Placeholder 5"/>
          <p:cNvPicPr>
            <a:picLocks noGrp="1" noChangeAspect="1"/>
          </p:cNvPicPr>
          <p:nvPr>
            <p:ph idx="1"/>
          </p:nvPr>
        </p:nvPicPr>
        <p:blipFill>
          <a:blip r:embed="rId2"/>
          <a:stretch>
            <a:fillRect/>
          </a:stretch>
        </p:blipFill>
        <p:spPr>
          <a:xfrm>
            <a:off x="0" y="2133504"/>
            <a:ext cx="12234382" cy="4475113"/>
          </a:xfrm>
          <a:prstGeom prst="rect">
            <a:avLst/>
          </a:prstGeom>
        </p:spPr>
      </p:pic>
      <p:sp>
        <p:nvSpPr>
          <p:cNvPr id="7" name="Rectangle 6"/>
          <p:cNvSpPr/>
          <p:nvPr/>
        </p:nvSpPr>
        <p:spPr>
          <a:xfrm>
            <a:off x="0" y="4128655"/>
            <a:ext cx="11956473" cy="1136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50402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43782" y="191593"/>
            <a:ext cx="9504435" cy="6666407"/>
          </a:xfrm>
          <a:prstGeom prst="rect">
            <a:avLst/>
          </a:prstGeom>
        </p:spPr>
      </p:pic>
    </p:spTree>
    <p:extLst>
      <p:ext uri="{BB962C8B-B14F-4D97-AF65-F5344CB8AC3E}">
        <p14:creationId xmlns:p14="http://schemas.microsoft.com/office/powerpoint/2010/main" val="614931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674" y="2576946"/>
            <a:ext cx="3093406" cy="4124542"/>
          </a:xfrm>
        </p:spPr>
      </p:pic>
      <p:pic>
        <p:nvPicPr>
          <p:cNvPr id="5" name="Picture 4"/>
          <p:cNvPicPr>
            <a:picLocks noChangeAspect="1"/>
          </p:cNvPicPr>
          <p:nvPr/>
        </p:nvPicPr>
        <p:blipFill>
          <a:blip r:embed="rId3"/>
          <a:stretch>
            <a:fillRect/>
          </a:stretch>
        </p:blipFill>
        <p:spPr>
          <a:xfrm>
            <a:off x="2983489" y="533793"/>
            <a:ext cx="9208511" cy="5920693"/>
          </a:xfrm>
          <a:prstGeom prst="rect">
            <a:avLst/>
          </a:prstGeom>
        </p:spPr>
      </p:pic>
      <p:sp>
        <p:nvSpPr>
          <p:cNvPr id="7" name="Rectangle 6"/>
          <p:cNvSpPr/>
          <p:nvPr/>
        </p:nvSpPr>
        <p:spPr>
          <a:xfrm>
            <a:off x="3186545" y="2258291"/>
            <a:ext cx="8271164" cy="17733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2287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08" y="3154739"/>
            <a:ext cx="3874509" cy="3703261"/>
          </a:xfrm>
          <a:prstGeom prst="rect">
            <a:avLst/>
          </a:prstGeom>
        </p:spPr>
      </p:pic>
      <p:pic>
        <p:nvPicPr>
          <p:cNvPr id="6" name="Picture 5"/>
          <p:cNvPicPr>
            <a:picLocks noChangeAspect="1"/>
          </p:cNvPicPr>
          <p:nvPr/>
        </p:nvPicPr>
        <p:blipFill>
          <a:blip r:embed="rId3"/>
          <a:stretch>
            <a:fillRect/>
          </a:stretch>
        </p:blipFill>
        <p:spPr>
          <a:xfrm>
            <a:off x="595746" y="0"/>
            <a:ext cx="10889673" cy="29574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1546" y="6133244"/>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6772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6176" y="1"/>
            <a:ext cx="7616256" cy="6858000"/>
          </a:xfrm>
          <a:prstGeom prst="rect">
            <a:avLst/>
          </a:prstGeom>
        </p:spPr>
      </p:pic>
      <p:sp>
        <p:nvSpPr>
          <p:cNvPr id="6" name="Rectangle 5"/>
          <p:cNvSpPr/>
          <p:nvPr/>
        </p:nvSpPr>
        <p:spPr>
          <a:xfrm>
            <a:off x="2452255" y="2382982"/>
            <a:ext cx="6636327" cy="15378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122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1162" y="163151"/>
            <a:ext cx="10442245" cy="6549574"/>
          </a:xfrm>
          <a:prstGeom prst="rect">
            <a:avLst/>
          </a:prstGeom>
        </p:spPr>
      </p:pic>
    </p:spTree>
    <p:extLst>
      <p:ext uri="{BB962C8B-B14F-4D97-AF65-F5344CB8AC3E}">
        <p14:creationId xmlns:p14="http://schemas.microsoft.com/office/powerpoint/2010/main" val="2819555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583" y="54950"/>
            <a:ext cx="10848108" cy="6705282"/>
          </a:xfrm>
          <a:prstGeom prst="rect">
            <a:avLst/>
          </a:prstGeom>
        </p:spPr>
      </p:pic>
    </p:spTree>
    <p:extLst>
      <p:ext uri="{BB962C8B-B14F-4D97-AF65-F5344CB8AC3E}">
        <p14:creationId xmlns:p14="http://schemas.microsoft.com/office/powerpoint/2010/main" val="4040320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Rezoning Recap</a:t>
            </a:r>
            <a:endParaRPr lang="en-NZ" dirty="0"/>
          </a:p>
        </p:txBody>
      </p:sp>
      <p:sp>
        <p:nvSpPr>
          <p:cNvPr id="3" name="Content Placeholder 2"/>
          <p:cNvSpPr>
            <a:spLocks noGrp="1"/>
          </p:cNvSpPr>
          <p:nvPr>
            <p:ph idx="1"/>
          </p:nvPr>
        </p:nvSpPr>
        <p:spPr/>
        <p:txBody>
          <a:bodyPr/>
          <a:lstStyle/>
          <a:p>
            <a:r>
              <a:rPr lang="en-NZ" dirty="0" smtClean="0"/>
              <a:t>District Scheme review started in 1991</a:t>
            </a:r>
          </a:p>
          <a:p>
            <a:r>
              <a:rPr lang="en-NZ" dirty="0" smtClean="0"/>
              <a:t>Error on consultation Maps discovered by neighbouring property owner in February 1992</a:t>
            </a:r>
          </a:p>
          <a:p>
            <a:r>
              <a:rPr lang="en-NZ" dirty="0" smtClean="0"/>
              <a:t>Undertaking to correct the errors given by the City Planner</a:t>
            </a:r>
          </a:p>
          <a:p>
            <a:r>
              <a:rPr lang="en-NZ" dirty="0" smtClean="0"/>
              <a:t>Correction published in the Upper Hutt Leader March 1992</a:t>
            </a:r>
          </a:p>
          <a:p>
            <a:r>
              <a:rPr lang="en-NZ" dirty="0" smtClean="0"/>
              <a:t>UHCC now state on their website:</a:t>
            </a:r>
          </a:p>
          <a:p>
            <a:pPr marL="0" indent="0">
              <a:buNone/>
            </a:pPr>
            <a:r>
              <a:rPr lang="en-NZ" dirty="0" smtClean="0"/>
              <a:t> </a:t>
            </a:r>
            <a:endParaRPr lang="en-NZ" dirty="0"/>
          </a:p>
        </p:txBody>
      </p:sp>
      <p:pic>
        <p:nvPicPr>
          <p:cNvPr id="4" name="Picture 3"/>
          <p:cNvPicPr>
            <a:picLocks noChangeAspect="1"/>
          </p:cNvPicPr>
          <p:nvPr/>
        </p:nvPicPr>
        <p:blipFill>
          <a:blip r:embed="rId2"/>
          <a:stretch>
            <a:fillRect/>
          </a:stretch>
        </p:blipFill>
        <p:spPr>
          <a:xfrm>
            <a:off x="-28159" y="5059506"/>
            <a:ext cx="12248318" cy="1510947"/>
          </a:xfrm>
          <a:prstGeom prst="rect">
            <a:avLst/>
          </a:prstGeom>
        </p:spPr>
      </p:pic>
    </p:spTree>
    <p:extLst>
      <p:ext uri="{BB962C8B-B14F-4D97-AF65-F5344CB8AC3E}">
        <p14:creationId xmlns:p14="http://schemas.microsoft.com/office/powerpoint/2010/main" val="1885321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Forestry Era 1993-2001</a:t>
            </a:r>
            <a:endParaRPr lang="en-NZ" b="1" dirty="0"/>
          </a:p>
        </p:txBody>
      </p:sp>
      <p:sp>
        <p:nvSpPr>
          <p:cNvPr id="3" name="Content Placeholder 2"/>
          <p:cNvSpPr>
            <a:spLocks noGrp="1"/>
          </p:cNvSpPr>
          <p:nvPr>
            <p:ph idx="1"/>
          </p:nvPr>
        </p:nvSpPr>
        <p:spPr/>
        <p:txBody>
          <a:bodyPr/>
          <a:lstStyle/>
          <a:p>
            <a:r>
              <a:rPr lang="en-NZ" dirty="0" smtClean="0"/>
              <a:t>Resource Consent applied for in January 1994</a:t>
            </a:r>
          </a:p>
          <a:p>
            <a:r>
              <a:rPr lang="en-NZ" dirty="0" smtClean="0"/>
              <a:t>A 20 meter wide visual and debris stop barrier to be planted in native vegetation around the perimeter of the Spur, which never occurred.</a:t>
            </a:r>
          </a:p>
          <a:p>
            <a:r>
              <a:rPr lang="en-NZ" dirty="0" smtClean="0"/>
              <a:t>Access to the site for harvesting to be provided from Reynolds Bach Drive. No further </a:t>
            </a:r>
            <a:r>
              <a:rPr lang="en-NZ" dirty="0" err="1" smtClean="0"/>
              <a:t>roading</a:t>
            </a:r>
            <a:r>
              <a:rPr lang="en-NZ" dirty="0" smtClean="0"/>
              <a:t> was to be provided additional to the existing tracks and required upgrades.</a:t>
            </a:r>
          </a:p>
          <a:p>
            <a:r>
              <a:rPr lang="en-NZ" dirty="0" smtClean="0"/>
              <a:t>“Significant tracts” of existing native vegetation was to be retained and protected from damage</a:t>
            </a:r>
          </a:p>
          <a:p>
            <a:r>
              <a:rPr lang="en-NZ" dirty="0" smtClean="0"/>
              <a:t> Consent was granted in March 1994</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3036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726415"/>
            <a:ext cx="5886157" cy="5855335"/>
          </a:xfrm>
        </p:spPr>
        <p:txBody>
          <a:bodyPr>
            <a:normAutofit/>
          </a:bodyPr>
          <a:lstStyle/>
          <a:p>
            <a:r>
              <a:rPr lang="en-NZ" dirty="0" smtClean="0"/>
              <a:t>The Forestry project reports and consent application documents  mention at length the visual amenity of the Spur, along with its current (at that time) and future recreation potential. It even states that </a:t>
            </a:r>
            <a:r>
              <a:rPr lang="en-NZ" b="1" i="1" dirty="0" smtClean="0"/>
              <a:t>“Upon </a:t>
            </a:r>
            <a:r>
              <a:rPr lang="en-NZ" b="1" i="1" dirty="0"/>
              <a:t>harvesting in approximately 30 </a:t>
            </a:r>
            <a:r>
              <a:rPr lang="en-NZ" b="1" i="1" dirty="0" smtClean="0"/>
              <a:t>years (2024), </a:t>
            </a:r>
            <a:r>
              <a:rPr lang="en-NZ" b="1" i="1" dirty="0"/>
              <a:t>if the site is not replanted for a further harvest, then it should be returned to native bush. This would ensure the landscape and amenity value of the site is continued"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7767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928" y="930419"/>
            <a:ext cx="10979727" cy="5927581"/>
          </a:xfrm>
        </p:spPr>
        <p:txBody>
          <a:bodyPr>
            <a:normAutofit/>
          </a:bodyPr>
          <a:lstStyle/>
          <a:p>
            <a:r>
              <a:rPr lang="en-NZ" dirty="0" smtClean="0"/>
              <a:t> A report was put to council in December 2001 that explored 4 options for the Spur :</a:t>
            </a:r>
          </a:p>
          <a:p>
            <a:r>
              <a:rPr lang="en-NZ" b="1" dirty="0" smtClean="0"/>
              <a:t>Sell the land with the Forest. </a:t>
            </a:r>
            <a:r>
              <a:rPr lang="en-NZ" i="1" dirty="0"/>
              <a:t>“If retention of control over the visual amenity is not </a:t>
            </a:r>
            <a:r>
              <a:rPr lang="en-NZ" i="1" dirty="0" smtClean="0"/>
              <a:t>a </a:t>
            </a:r>
            <a:r>
              <a:rPr lang="en-NZ" i="1" dirty="0"/>
              <a:t>priority for Council, sale is </a:t>
            </a:r>
            <a:r>
              <a:rPr lang="en-NZ" i="1" dirty="0" smtClean="0"/>
              <a:t>recommended”</a:t>
            </a:r>
          </a:p>
          <a:p>
            <a:r>
              <a:rPr lang="en-NZ" b="1" dirty="0" smtClean="0"/>
              <a:t>Sell the Forest only, retaining the land. </a:t>
            </a:r>
            <a:r>
              <a:rPr lang="en-NZ" i="1" dirty="0" smtClean="0"/>
              <a:t>“It is considered though, that it would be very difficult, if not impossible to achieve a sale”</a:t>
            </a:r>
          </a:p>
          <a:p>
            <a:r>
              <a:rPr lang="en-NZ" b="1" dirty="0" smtClean="0"/>
              <a:t>Remove the trees and “farm” the land. </a:t>
            </a:r>
            <a:r>
              <a:rPr lang="en-NZ" i="1" dirty="0" smtClean="0"/>
              <a:t>“It would also have to be acknowledged that farming is not a good fit with Council Activities”</a:t>
            </a:r>
          </a:p>
          <a:p>
            <a:r>
              <a:rPr lang="en-NZ" b="1" dirty="0" smtClean="0"/>
              <a:t>Change the status of the land and forest. </a:t>
            </a:r>
            <a:r>
              <a:rPr lang="en-NZ" i="1" dirty="0" smtClean="0"/>
              <a:t>“This approach would leave full control of the visual nature of the Spur and all activity thereon in the hands of Council”</a:t>
            </a:r>
            <a:endParaRPr lang="en-NZ"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2230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1274" y="157073"/>
            <a:ext cx="10349344" cy="6700927"/>
          </a:xfrm>
          <a:prstGeom prst="rect">
            <a:avLst/>
          </a:prstGeom>
        </p:spPr>
      </p:pic>
    </p:spTree>
    <p:extLst>
      <p:ext uri="{BB962C8B-B14F-4D97-AF65-F5344CB8AC3E}">
        <p14:creationId xmlns:p14="http://schemas.microsoft.com/office/powerpoint/2010/main" val="130095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037" y="1995054"/>
            <a:ext cx="10868891" cy="5470381"/>
          </a:xfrm>
        </p:spPr>
        <p:txBody>
          <a:bodyPr/>
          <a:lstStyle/>
          <a:p>
            <a:r>
              <a:rPr lang="en-NZ" dirty="0" smtClean="0"/>
              <a:t>This recommendation was adopted at a Policy Committee meeting on the 5</a:t>
            </a:r>
            <a:r>
              <a:rPr lang="en-NZ" baseline="30000" dirty="0" smtClean="0"/>
              <a:t>th</a:t>
            </a:r>
            <a:r>
              <a:rPr lang="en-NZ" dirty="0" smtClean="0"/>
              <a:t> of December 2001, followed by resolution at a full council meeting on the 12</a:t>
            </a:r>
            <a:r>
              <a:rPr lang="en-NZ" baseline="30000" dirty="0" smtClean="0"/>
              <a:t>th</a:t>
            </a:r>
            <a:r>
              <a:rPr lang="en-NZ" dirty="0" smtClean="0"/>
              <a:t> of </a:t>
            </a:r>
            <a:r>
              <a:rPr lang="en-NZ" dirty="0" smtClean="0"/>
              <a:t>December</a:t>
            </a:r>
            <a:r>
              <a:rPr lang="en-NZ" dirty="0" smtClean="0"/>
              <a:t>.</a:t>
            </a:r>
          </a:p>
          <a:p>
            <a:r>
              <a:rPr lang="en-NZ" dirty="0" smtClean="0"/>
              <a:t>By the 20</a:t>
            </a:r>
            <a:r>
              <a:rPr lang="en-NZ" baseline="30000" dirty="0" smtClean="0"/>
              <a:t>th</a:t>
            </a:r>
            <a:r>
              <a:rPr lang="en-NZ" dirty="0" smtClean="0"/>
              <a:t> of December a letter had been sent to the fire service informing them of the decision to remove any financial implication from an insurance standpoint.</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4273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00400" y="0"/>
            <a:ext cx="5469948" cy="7305104"/>
          </a:xfrm>
          <a:prstGeom prst="rect">
            <a:avLst/>
          </a:prstGeom>
        </p:spPr>
      </p:pic>
      <p:sp>
        <p:nvSpPr>
          <p:cNvPr id="5" name="Rectangle 4"/>
          <p:cNvSpPr/>
          <p:nvPr/>
        </p:nvSpPr>
        <p:spPr>
          <a:xfrm>
            <a:off x="4017818" y="3214255"/>
            <a:ext cx="4045527"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p:cNvSpPr/>
          <p:nvPr/>
        </p:nvSpPr>
        <p:spPr>
          <a:xfrm>
            <a:off x="4017818" y="4655127"/>
            <a:ext cx="4156364" cy="845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3109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4160"/>
            <a:ext cx="6406662" cy="5684594"/>
          </a:xfrm>
        </p:spPr>
        <p:txBody>
          <a:bodyPr/>
          <a:lstStyle/>
          <a:p>
            <a:r>
              <a:rPr lang="en-NZ" dirty="0" smtClean="0"/>
              <a:t>By 2007 it seemed the Spur had really fallen out of favour with UHCC. The abandoned forestry project would be costly to clean up so perhaps disposal might be a good idea after all.</a:t>
            </a:r>
          </a:p>
          <a:p>
            <a:r>
              <a:rPr lang="en-NZ" dirty="0" smtClean="0"/>
              <a:t>Two reports were commissioned to look at any requirement that the land had to be offered back to its former owners.</a:t>
            </a:r>
          </a:p>
          <a:p>
            <a:r>
              <a:rPr lang="en-NZ" dirty="0" smtClean="0"/>
              <a:t>The report states that </a:t>
            </a:r>
            <a:r>
              <a:rPr lang="en-NZ" dirty="0"/>
              <a:t>"the council had no particular purpose when the land was </a:t>
            </a:r>
            <a:r>
              <a:rPr lang="en-NZ" dirty="0" smtClean="0"/>
              <a:t>purchased“ showing that it was poorly researched.</a:t>
            </a:r>
            <a:endParaRPr lang="en-NZ" dirty="0"/>
          </a:p>
        </p:txBody>
      </p:sp>
      <p:pic>
        <p:nvPicPr>
          <p:cNvPr id="4" name="Picture 3"/>
          <p:cNvPicPr>
            <a:picLocks noChangeAspect="1"/>
          </p:cNvPicPr>
          <p:nvPr/>
        </p:nvPicPr>
        <p:blipFill>
          <a:blip r:embed="rId2"/>
          <a:stretch>
            <a:fillRect/>
          </a:stretch>
        </p:blipFill>
        <p:spPr>
          <a:xfrm>
            <a:off x="7416551" y="168813"/>
            <a:ext cx="4662907" cy="65752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6914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963" y="1063625"/>
            <a:ext cx="5500255" cy="5351030"/>
          </a:xfrm>
        </p:spPr>
        <p:txBody>
          <a:bodyPr/>
          <a:lstStyle/>
          <a:p>
            <a:r>
              <a:rPr lang="en-NZ" dirty="0" smtClean="0"/>
              <a:t>However this was not the only work going on at this time behind closed doors.</a:t>
            </a:r>
          </a:p>
          <a:p>
            <a:r>
              <a:rPr lang="en-NZ" dirty="0" smtClean="0"/>
              <a:t>Various other valuations, reports and analysis were commissioned by the then CEO, with the outcome looking like a sale to the Guildford Timber company, who at that stage had a signed offer on the table</a:t>
            </a:r>
            <a:endParaRPr lang="en-NZ" dirty="0"/>
          </a:p>
        </p:txBody>
      </p:sp>
      <p:pic>
        <p:nvPicPr>
          <p:cNvPr id="4" name="Picture 3"/>
          <p:cNvPicPr>
            <a:picLocks noChangeAspect="1"/>
          </p:cNvPicPr>
          <p:nvPr/>
        </p:nvPicPr>
        <p:blipFill>
          <a:blip r:embed="rId2"/>
          <a:stretch>
            <a:fillRect/>
          </a:stretch>
        </p:blipFill>
        <p:spPr>
          <a:xfrm>
            <a:off x="5888182" y="-14871"/>
            <a:ext cx="6303818" cy="69094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6376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471" y="681428"/>
            <a:ext cx="5942427" cy="5602116"/>
          </a:xfrm>
        </p:spPr>
        <p:txBody>
          <a:bodyPr/>
          <a:lstStyle/>
          <a:p>
            <a:r>
              <a:rPr lang="en-NZ" dirty="0" smtClean="0"/>
              <a:t>Upper Hutt City Council were one of the strongest objectors to this proposal with the submission stating:</a:t>
            </a:r>
          </a:p>
          <a:p>
            <a:r>
              <a:rPr lang="en-NZ" dirty="0"/>
              <a:t>T</a:t>
            </a:r>
            <a:r>
              <a:rPr lang="en-NZ" dirty="0" smtClean="0"/>
              <a:t>he </a:t>
            </a:r>
            <a:r>
              <a:rPr lang="en-NZ" b="1" i="1" dirty="0" smtClean="0"/>
              <a:t>“spur is the narrowest point in the gorge separating the Upper and Lower Hutt Valleys and at present is an important visual element in the green belt separating the two urban areas. The erection of houses on this spur would be a disruptive element in this vital buffer”.</a:t>
            </a:r>
            <a:endParaRPr lang="en-NZ" b="1"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60087" y="1100357"/>
            <a:ext cx="6352344" cy="47642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4216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613" y="12970"/>
            <a:ext cx="4864678" cy="6854774"/>
          </a:xfrm>
          <a:prstGeom prst="rect">
            <a:avLst/>
          </a:prstGeom>
        </p:spPr>
      </p:pic>
      <p:pic>
        <p:nvPicPr>
          <p:cNvPr id="5" name="Picture 4"/>
          <p:cNvPicPr>
            <a:picLocks noChangeAspect="1"/>
          </p:cNvPicPr>
          <p:nvPr/>
        </p:nvPicPr>
        <p:blipFill>
          <a:blip r:embed="rId3"/>
          <a:stretch>
            <a:fillRect/>
          </a:stretch>
        </p:blipFill>
        <p:spPr>
          <a:xfrm>
            <a:off x="6068291" y="0"/>
            <a:ext cx="4640799" cy="6835286"/>
          </a:xfrm>
          <a:prstGeom prst="rect">
            <a:avLst/>
          </a:prstGeom>
        </p:spPr>
      </p:pic>
    </p:spTree>
    <p:extLst>
      <p:ext uri="{BB962C8B-B14F-4D97-AF65-F5344CB8AC3E}">
        <p14:creationId xmlns:p14="http://schemas.microsoft.com/office/powerpoint/2010/main" val="1398630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778" y="1613268"/>
            <a:ext cx="6420729" cy="6616332"/>
          </a:xfrm>
        </p:spPr>
        <p:txBody>
          <a:bodyPr>
            <a:normAutofit/>
          </a:bodyPr>
          <a:lstStyle/>
          <a:p>
            <a:r>
              <a:rPr lang="en-NZ" dirty="0" smtClean="0"/>
              <a:t>The next report known to be produced by UHCC was after they officially declared the Spur surplus and decided to look at options for selling of the land.</a:t>
            </a:r>
          </a:p>
          <a:p>
            <a:r>
              <a:rPr lang="en-NZ" dirty="0" smtClean="0"/>
              <a:t>This was in response to the 17 objections to the sale of the Spur land</a:t>
            </a:r>
          </a:p>
          <a:p>
            <a:r>
              <a:rPr lang="en-NZ" dirty="0" smtClean="0"/>
              <a:t>It is interesting to note that the title of the document again refers to the Spur as Reserve Land.</a:t>
            </a:r>
          </a:p>
        </p:txBody>
      </p:sp>
      <p:pic>
        <p:nvPicPr>
          <p:cNvPr id="4" name="Picture 3"/>
          <p:cNvPicPr>
            <a:picLocks noChangeAspect="1"/>
          </p:cNvPicPr>
          <p:nvPr/>
        </p:nvPicPr>
        <p:blipFill>
          <a:blip r:embed="rId2"/>
          <a:stretch>
            <a:fillRect/>
          </a:stretch>
        </p:blipFill>
        <p:spPr>
          <a:xfrm>
            <a:off x="7366782" y="12069"/>
            <a:ext cx="4825218" cy="6845931"/>
          </a:xfrm>
          <a:prstGeom prst="rect">
            <a:avLst/>
          </a:prstGeom>
        </p:spPr>
      </p:pic>
    </p:spTree>
    <p:extLst>
      <p:ext uri="{BB962C8B-B14F-4D97-AF65-F5344CB8AC3E}">
        <p14:creationId xmlns:p14="http://schemas.microsoft.com/office/powerpoint/2010/main" val="526859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MOU (Memorandum of Understanding)</a:t>
            </a:r>
            <a:endParaRPr lang="en-NZ" dirty="0"/>
          </a:p>
        </p:txBody>
      </p:sp>
      <p:sp>
        <p:nvSpPr>
          <p:cNvPr id="3" name="Content Placeholder 2"/>
          <p:cNvSpPr>
            <a:spLocks noGrp="1"/>
          </p:cNvSpPr>
          <p:nvPr>
            <p:ph idx="1"/>
          </p:nvPr>
        </p:nvSpPr>
        <p:spPr/>
        <p:txBody>
          <a:bodyPr/>
          <a:lstStyle/>
          <a:p>
            <a:r>
              <a:rPr lang="en-NZ" dirty="0" smtClean="0"/>
              <a:t>After so much opposition to the proposed sale, Council devised a scheme to give away the entire Spur, for areas of GTC land that was unsuitable for housing, had no access, and had draft SNA designations.</a:t>
            </a:r>
          </a:p>
          <a:p>
            <a:r>
              <a:rPr lang="en-NZ" dirty="0" smtClean="0"/>
              <a:t>This MOU and Swap had no consultation and was signed with little opportunity for the public to make any comment on it, being presented and discussed during public excluded parts of council meetings.</a:t>
            </a:r>
          </a:p>
          <a:p>
            <a:r>
              <a:rPr lang="en-NZ" dirty="0" smtClean="0"/>
              <a:t>UHCC spent tens of thousands of dollars obtaining valuations for the Spur, yet ultimately the MOU amounted to nothing</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8928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Infrastructure Acceleration Fund Application</a:t>
            </a:r>
            <a:endParaRPr lang="en-NZ" dirty="0"/>
          </a:p>
        </p:txBody>
      </p:sp>
      <p:sp>
        <p:nvSpPr>
          <p:cNvPr id="3" name="Content Placeholder 2"/>
          <p:cNvSpPr>
            <a:spLocks noGrp="1"/>
          </p:cNvSpPr>
          <p:nvPr>
            <p:ph idx="1"/>
          </p:nvPr>
        </p:nvSpPr>
        <p:spPr/>
        <p:txBody>
          <a:bodyPr/>
          <a:lstStyle/>
          <a:p>
            <a:r>
              <a:rPr lang="en-NZ" dirty="0" smtClean="0"/>
              <a:t>In August 2021 UHCC held a public excluded meeting to discuss the application for central government funding to enable the construction of a road/infrastructure corridor on the Silverstream Spur.</a:t>
            </a:r>
          </a:p>
          <a:p>
            <a:r>
              <a:rPr lang="en-NZ" dirty="0" smtClean="0"/>
              <a:t>The application would have included costings and designs including the proposed location for the road and utility infrastructure</a:t>
            </a:r>
          </a:p>
          <a:p>
            <a:r>
              <a:rPr lang="en-NZ" dirty="0" smtClean="0"/>
              <a:t>The application made it past the first round as most applications did and after more work it was declined by </a:t>
            </a:r>
            <a:r>
              <a:rPr lang="en-NZ" dirty="0" err="1" smtClean="0"/>
              <a:t>Kaianga</a:t>
            </a:r>
            <a:r>
              <a:rPr lang="en-NZ" dirty="0" smtClean="0"/>
              <a:t> </a:t>
            </a:r>
            <a:r>
              <a:rPr lang="en-NZ" dirty="0"/>
              <a:t>O</a:t>
            </a:r>
            <a:r>
              <a:rPr lang="en-NZ" dirty="0" smtClean="0"/>
              <a:t>ra</a:t>
            </a:r>
          </a:p>
          <a:p>
            <a:pPr marL="0" indent="0">
              <a:buNone/>
            </a:pP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4112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Plan Change 49 Round 1 (2021) </a:t>
            </a:r>
            <a:endParaRPr lang="en-NZ" b="1" dirty="0"/>
          </a:p>
        </p:txBody>
      </p:sp>
      <p:sp>
        <p:nvSpPr>
          <p:cNvPr id="3" name="Content Placeholder 2"/>
          <p:cNvSpPr>
            <a:spLocks noGrp="1"/>
          </p:cNvSpPr>
          <p:nvPr>
            <p:ph idx="1"/>
          </p:nvPr>
        </p:nvSpPr>
        <p:spPr/>
        <p:txBody>
          <a:bodyPr/>
          <a:lstStyle/>
          <a:p>
            <a:r>
              <a:rPr lang="en-NZ" dirty="0" smtClean="0"/>
              <a:t>As part of the rolling review of the District plan, Council staff put out for consultation a Open Spaces Plan Change seeking to rezone specific areas of the city into 3 types of open space zones.</a:t>
            </a:r>
          </a:p>
          <a:p>
            <a:r>
              <a:rPr lang="en-NZ" dirty="0" smtClean="0"/>
              <a:t>However the Silverstream Spur was deemed “out of scope”</a:t>
            </a:r>
          </a:p>
          <a:p>
            <a:endParaRPr lang="en-NZ" dirty="0"/>
          </a:p>
        </p:txBody>
      </p:sp>
      <p:pic>
        <p:nvPicPr>
          <p:cNvPr id="4" name="Picture 3"/>
          <p:cNvPicPr>
            <a:picLocks noChangeAspect="1"/>
          </p:cNvPicPr>
          <p:nvPr/>
        </p:nvPicPr>
        <p:blipFill>
          <a:blip r:embed="rId2"/>
          <a:stretch>
            <a:fillRect/>
          </a:stretch>
        </p:blipFill>
        <p:spPr>
          <a:xfrm>
            <a:off x="206702" y="4001294"/>
            <a:ext cx="11778595" cy="2149225"/>
          </a:xfrm>
          <a:prstGeom prst="rect">
            <a:avLst/>
          </a:prstGeom>
        </p:spPr>
      </p:pic>
    </p:spTree>
    <p:extLst>
      <p:ext uri="{BB962C8B-B14F-4D97-AF65-F5344CB8AC3E}">
        <p14:creationId xmlns:p14="http://schemas.microsoft.com/office/powerpoint/2010/main" val="133691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NZ" dirty="0" smtClean="0"/>
              <a:t>11 submissions specifically requested that the Spur be zoned as a form of Open Space, with a large amount of supporting evidence presented including a number of petitions.</a:t>
            </a:r>
          </a:p>
          <a:p>
            <a:r>
              <a:rPr lang="en-NZ" dirty="0" smtClean="0"/>
              <a:t>45 Further submissions in support of these original submissions were also presented, at least 6 specifically objecting to the construction of a road on the Spur, with one (GTC) opposing any parts of submissions which sought to restrict development of the Spur. </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8801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Plan Change 49 Round 2 (2022)</a:t>
            </a:r>
            <a:endParaRPr lang="en-NZ" dirty="0"/>
          </a:p>
        </p:txBody>
      </p:sp>
      <p:sp>
        <p:nvSpPr>
          <p:cNvPr id="3" name="Content Placeholder 2"/>
          <p:cNvSpPr>
            <a:spLocks noGrp="1"/>
          </p:cNvSpPr>
          <p:nvPr>
            <p:ph idx="1"/>
          </p:nvPr>
        </p:nvSpPr>
        <p:spPr/>
        <p:txBody>
          <a:bodyPr/>
          <a:lstStyle/>
          <a:p>
            <a:r>
              <a:rPr lang="en-NZ" dirty="0" smtClean="0"/>
              <a:t>Proposal to Rezone the entire Spur as Natural Open Space</a:t>
            </a:r>
          </a:p>
          <a:p>
            <a:r>
              <a:rPr lang="en-NZ" dirty="0" smtClean="0"/>
              <a:t>Allow provision of a road/infrastructure corridor of any size, shape and area, on any part of the Spur.</a:t>
            </a:r>
          </a:p>
          <a:p>
            <a:r>
              <a:rPr lang="en-NZ" dirty="0" smtClean="0"/>
              <a:t>Depending on the area the road/infrastructure corridor could be located it may be possible for it to be undertaken without requiring any further consultation.</a:t>
            </a:r>
          </a:p>
          <a:p>
            <a:r>
              <a:rPr lang="en-NZ" dirty="0" smtClean="0"/>
              <a:t>Initial work by council on the variation talked of the road being in a known location and of known size requiring a different set of rules, but this was changed to now allowing it to occur anywhere on the Spur.</a:t>
            </a:r>
          </a:p>
          <a:p>
            <a:endParaRPr lang="en-NZ" dirty="0" smtClean="0"/>
          </a:p>
          <a:p>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0246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659" y="731520"/>
            <a:ext cx="6308187" cy="5487646"/>
          </a:xfrm>
        </p:spPr>
        <p:txBody>
          <a:bodyPr/>
          <a:lstStyle/>
          <a:p>
            <a:r>
              <a:rPr lang="en-NZ" dirty="0" smtClean="0"/>
              <a:t>They went on to say that housing </a:t>
            </a:r>
            <a:r>
              <a:rPr lang="en-NZ" b="1" i="1" dirty="0" smtClean="0"/>
              <a:t>“would adversely affect the amenities of the area by allowing urban development in the Upper and Lower Valleys to merge. Further, development of the spur would be in conflict with the town belt policy for the </a:t>
            </a:r>
            <a:r>
              <a:rPr lang="en-NZ" b="1" i="1" dirty="0" err="1" smtClean="0"/>
              <a:t>Mangaroa</a:t>
            </a:r>
            <a:r>
              <a:rPr lang="en-NZ" b="1" i="1" dirty="0" smtClean="0"/>
              <a:t> hills as embodied in the Regional Planning Scheme”</a:t>
            </a:r>
          </a:p>
          <a:p>
            <a:r>
              <a:rPr lang="en-NZ" dirty="0" smtClean="0"/>
              <a:t>UHCC wanted the Spur zoned Town Belt </a:t>
            </a:r>
            <a:r>
              <a:rPr lang="en-NZ" b="1" i="1" dirty="0" smtClean="0"/>
              <a:t>“with a designation as recreation reserve if appropriate”</a:t>
            </a:r>
            <a:endParaRPr lang="en-NZ" b="1"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54495" y="982101"/>
            <a:ext cx="6506308" cy="487973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7242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239043" cy="4351338"/>
          </a:xfrm>
        </p:spPr>
        <p:txBody>
          <a:bodyPr/>
          <a:lstStyle/>
          <a:p>
            <a:r>
              <a:rPr lang="en-NZ" dirty="0" smtClean="0"/>
              <a:t>After the submissions were released in 1977, UHCC made a cross objection against the Guildford Timber Company, once more pointing out in great detail just how important of a visual amenity the Spur was and that it should be designated </a:t>
            </a:r>
            <a:r>
              <a:rPr lang="en-NZ" b="1" i="1" dirty="0" smtClean="0"/>
              <a:t>“Scenic Reserve” </a:t>
            </a:r>
            <a:r>
              <a:rPr lang="en-NZ" dirty="0" smtClean="0"/>
              <a:t>in the district scheme.</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887" y="0"/>
            <a:ext cx="51435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5349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538" y="390720"/>
            <a:ext cx="10515600" cy="4351338"/>
          </a:xfrm>
        </p:spPr>
        <p:txBody>
          <a:bodyPr/>
          <a:lstStyle/>
          <a:p>
            <a:r>
              <a:rPr lang="en-NZ" dirty="0" smtClean="0"/>
              <a:t>By 1984 when the approved planning maps were released and adopted the Spur had been zoned in its entirety as Town Belt.</a:t>
            </a:r>
          </a:p>
          <a:p>
            <a:pPr marL="0" indent="0" algn="ctr">
              <a:buNone/>
            </a:pPr>
            <a:r>
              <a:rPr lang="en-NZ" sz="3600" b="1" dirty="0" smtClean="0"/>
              <a:t>Upper Hutt City Council succeeded in their goal to Save the Spur and keep it free from development.</a:t>
            </a:r>
            <a:endParaRPr lang="en-NZ"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892932" y="2256985"/>
            <a:ext cx="6134686" cy="46010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7955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523" y="2289858"/>
            <a:ext cx="5886157" cy="4351338"/>
          </a:xfrm>
        </p:spPr>
        <p:txBody>
          <a:bodyPr/>
          <a:lstStyle/>
          <a:p>
            <a:r>
              <a:rPr lang="en-NZ" dirty="0" smtClean="0"/>
              <a:t>The 31</a:t>
            </a:r>
            <a:r>
              <a:rPr lang="en-NZ" baseline="30000" dirty="0" smtClean="0"/>
              <a:t>st</a:t>
            </a:r>
            <a:r>
              <a:rPr lang="en-NZ" dirty="0" smtClean="0"/>
              <a:t> of July 1987 began the next stage of the Spur’s future, when a letter was sent from the </a:t>
            </a:r>
            <a:r>
              <a:rPr lang="en-NZ" dirty="0" err="1" smtClean="0"/>
              <a:t>Heretaunga</a:t>
            </a:r>
            <a:r>
              <a:rPr lang="en-NZ" dirty="0" smtClean="0"/>
              <a:t> </a:t>
            </a:r>
            <a:r>
              <a:rPr lang="en-NZ" dirty="0" err="1" smtClean="0"/>
              <a:t>Pinehaven</a:t>
            </a:r>
            <a:r>
              <a:rPr lang="en-NZ" dirty="0" smtClean="0"/>
              <a:t> District Community Council to </a:t>
            </a:r>
            <a:r>
              <a:rPr lang="en-NZ" dirty="0" err="1" smtClean="0"/>
              <a:t>Landcorp</a:t>
            </a:r>
            <a:r>
              <a:rPr lang="en-NZ" dirty="0" smtClean="0"/>
              <a:t> asking if the Spur was for sale and for how much.</a:t>
            </a:r>
          </a:p>
          <a:p>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9779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117" y="767342"/>
            <a:ext cx="6012766" cy="5323315"/>
          </a:xfrm>
        </p:spPr>
        <p:txBody>
          <a:bodyPr>
            <a:normAutofit/>
          </a:bodyPr>
          <a:lstStyle/>
          <a:p>
            <a:r>
              <a:rPr lang="en-NZ" dirty="0" smtClean="0"/>
              <a:t>In May 1989 UHCC received a copy of the valuation commissioned by them for comparison with the one commissioned by </a:t>
            </a:r>
            <a:r>
              <a:rPr lang="en-NZ" dirty="0" err="1" smtClean="0"/>
              <a:t>Landcorp</a:t>
            </a:r>
            <a:r>
              <a:rPr lang="en-NZ" dirty="0" smtClean="0"/>
              <a:t>. The figures the </a:t>
            </a:r>
            <a:r>
              <a:rPr lang="en-NZ" dirty="0" err="1" smtClean="0"/>
              <a:t>Valuer’s</a:t>
            </a:r>
            <a:r>
              <a:rPr lang="en-NZ" dirty="0" smtClean="0"/>
              <a:t> eventually agreed upon was $59,000.</a:t>
            </a:r>
          </a:p>
          <a:p>
            <a:r>
              <a:rPr lang="en-NZ" dirty="0" smtClean="0"/>
              <a:t>After being discussed in Council meetings during 1989 the land was approved for purchase in December 1989.</a:t>
            </a:r>
          </a:p>
          <a:p>
            <a:pPr marL="0" indent="0">
              <a:buNone/>
            </a:pP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6" y="6203583"/>
            <a:ext cx="2431540" cy="48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9945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purchase was funded from the “Reserve Fund”.</a:t>
            </a:r>
            <a:endParaRPr lang="en-NZ" dirty="0"/>
          </a:p>
        </p:txBody>
      </p:sp>
      <p:pic>
        <p:nvPicPr>
          <p:cNvPr id="8" name="Picture 7"/>
          <p:cNvPicPr>
            <a:picLocks noChangeAspect="1"/>
          </p:cNvPicPr>
          <p:nvPr/>
        </p:nvPicPr>
        <p:blipFill>
          <a:blip r:embed="rId2"/>
          <a:stretch>
            <a:fillRect/>
          </a:stretch>
        </p:blipFill>
        <p:spPr>
          <a:xfrm>
            <a:off x="1357312" y="1739800"/>
            <a:ext cx="9477375" cy="4953000"/>
          </a:xfrm>
          <a:prstGeom prst="rect">
            <a:avLst/>
          </a:prstGeom>
          <a:ln>
            <a:solidFill>
              <a:srgbClr val="FF0000"/>
            </a:solidFill>
          </a:ln>
        </p:spPr>
      </p:pic>
      <p:sp>
        <p:nvSpPr>
          <p:cNvPr id="10" name="Rectangle 9"/>
          <p:cNvSpPr/>
          <p:nvPr/>
        </p:nvSpPr>
        <p:spPr>
          <a:xfrm>
            <a:off x="1674254" y="3129566"/>
            <a:ext cx="8590208" cy="6568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59284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11558</TotalTime>
  <Words>1592</Words>
  <Application>Microsoft Office PowerPoint</Application>
  <PresentationFormat>Widescreen</PresentationFormat>
  <Paragraphs>72</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1976 Hutt County District Scheme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purchase was funded from the “Reserve Fund”.</vt:lpstr>
      <vt:lpstr>What is a Reserve Fund?</vt:lpstr>
      <vt:lpstr>PowerPoint Presentation</vt:lpstr>
      <vt:lpstr>PowerPoint Presentation</vt:lpstr>
      <vt:lpstr>PowerPoint Presentation</vt:lpstr>
      <vt:lpstr>PowerPoint Presentation</vt:lpstr>
      <vt:lpstr>Upper Hutt Leader March 10 1992</vt:lpstr>
      <vt:lpstr>PowerPoint Presentation</vt:lpstr>
      <vt:lpstr>PowerPoint Presentation</vt:lpstr>
      <vt:lpstr>PowerPoint Presentation</vt:lpstr>
      <vt:lpstr>PowerPoint Presentation</vt:lpstr>
      <vt:lpstr>PowerPoint Presentation</vt:lpstr>
      <vt:lpstr>Rezoning Recap</vt:lpstr>
      <vt:lpstr>Forestry Era 1993-2001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MOU (Memorandum of Understanding)</vt:lpstr>
      <vt:lpstr>Infrastructure Acceleration Fund Application</vt:lpstr>
      <vt:lpstr>Plan Change 49 Round 1 (2021) </vt:lpstr>
      <vt:lpstr>PowerPoint Presentation</vt:lpstr>
      <vt:lpstr>Plan Change 49 Round 2 (2022)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Durry</dc:creator>
  <cp:lastModifiedBy>Jason Durry</cp:lastModifiedBy>
  <cp:revision>66</cp:revision>
  <dcterms:created xsi:type="dcterms:W3CDTF">2021-07-05T09:13:34Z</dcterms:created>
  <dcterms:modified xsi:type="dcterms:W3CDTF">2023-11-27T19:14:19Z</dcterms:modified>
</cp:coreProperties>
</file>