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4"/>
  </p:notesMasterIdLst>
  <p:sldIdLst>
    <p:sldId id="257" r:id="rId4"/>
    <p:sldId id="267" r:id="rId5"/>
    <p:sldId id="259" r:id="rId6"/>
    <p:sldId id="266" r:id="rId7"/>
    <p:sldId id="268" r:id="rId8"/>
    <p:sldId id="271" r:id="rId9"/>
    <p:sldId id="272" r:id="rId10"/>
    <p:sldId id="258" r:id="rId11"/>
    <p:sldId id="260" r:id="rId12"/>
    <p:sldId id="261" r:id="rId13"/>
    <p:sldId id="262" r:id="rId14"/>
    <p:sldId id="277" r:id="rId15"/>
    <p:sldId id="278" r:id="rId16"/>
    <p:sldId id="279" r:id="rId17"/>
    <p:sldId id="281" r:id="rId18"/>
    <p:sldId id="282" r:id="rId19"/>
    <p:sldId id="283" r:id="rId20"/>
    <p:sldId id="284" r:id="rId21"/>
    <p:sldId id="286" r:id="rId22"/>
    <p:sldId id="287" r:id="rId23"/>
    <p:sldId id="288" r:id="rId24"/>
    <p:sldId id="289" r:id="rId25"/>
    <p:sldId id="290" r:id="rId26"/>
    <p:sldId id="291" r:id="rId27"/>
    <p:sldId id="285" r:id="rId28"/>
    <p:sldId id="307" r:id="rId29"/>
    <p:sldId id="308" r:id="rId30"/>
    <p:sldId id="309" r:id="rId31"/>
    <p:sldId id="310"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19BB8-13D2-4A22-924A-99D07B3DD83C}" type="datetimeFigureOut">
              <a:rPr lang="en-NZ" smtClean="0"/>
              <a:t>26/11/2023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4FE6D-39BE-4286-B4F3-A8B8F33B9420}" type="slidenum">
              <a:rPr lang="en-NZ" smtClean="0"/>
              <a:t>‹#›</a:t>
            </a:fld>
            <a:endParaRPr lang="en-NZ"/>
          </a:p>
        </p:txBody>
      </p:sp>
    </p:spTree>
    <p:extLst>
      <p:ext uri="{BB962C8B-B14F-4D97-AF65-F5344CB8AC3E}">
        <p14:creationId xmlns:p14="http://schemas.microsoft.com/office/powerpoint/2010/main" val="178543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0D7E29A-2D99-4668-944D-B849D0E44D9F}" type="slidenum">
              <a:rPr lang="en-NZ" smtClean="0">
                <a:solidFill>
                  <a:prstClr val="black"/>
                </a:solidFill>
              </a:rPr>
              <a:pPr/>
              <a:t>13</a:t>
            </a:fld>
            <a:endParaRPr lang="en-NZ">
              <a:solidFill>
                <a:prstClr val="black"/>
              </a:solidFill>
            </a:endParaRPr>
          </a:p>
        </p:txBody>
      </p:sp>
    </p:spTree>
    <p:extLst>
      <p:ext uri="{BB962C8B-B14F-4D97-AF65-F5344CB8AC3E}">
        <p14:creationId xmlns:p14="http://schemas.microsoft.com/office/powerpoint/2010/main" val="9416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0D7E29A-2D99-4668-944D-B849D0E44D9F}" type="slidenum">
              <a:rPr lang="en-NZ" smtClean="0">
                <a:solidFill>
                  <a:prstClr val="black"/>
                </a:solidFill>
              </a:rPr>
              <a:pPr/>
              <a:t>17</a:t>
            </a:fld>
            <a:endParaRPr lang="en-NZ">
              <a:solidFill>
                <a:prstClr val="black"/>
              </a:solidFill>
            </a:endParaRPr>
          </a:p>
        </p:txBody>
      </p:sp>
    </p:spTree>
    <p:extLst>
      <p:ext uri="{BB962C8B-B14F-4D97-AF65-F5344CB8AC3E}">
        <p14:creationId xmlns:p14="http://schemas.microsoft.com/office/powerpoint/2010/main" val="6260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0D7E29A-2D99-4668-944D-B849D0E44D9F}" type="slidenum">
              <a:rPr lang="en-NZ" smtClean="0">
                <a:solidFill>
                  <a:prstClr val="black"/>
                </a:solidFill>
              </a:rPr>
              <a:pPr/>
              <a:t>25</a:t>
            </a:fld>
            <a:endParaRPr lang="en-NZ">
              <a:solidFill>
                <a:prstClr val="black"/>
              </a:solidFill>
            </a:endParaRPr>
          </a:p>
        </p:txBody>
      </p:sp>
    </p:spTree>
    <p:extLst>
      <p:ext uri="{BB962C8B-B14F-4D97-AF65-F5344CB8AC3E}">
        <p14:creationId xmlns:p14="http://schemas.microsoft.com/office/powerpoint/2010/main" val="105999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0D7E29A-2D99-4668-944D-B849D0E44D9F}" type="slidenum">
              <a:rPr lang="en-NZ" smtClean="0"/>
              <a:t>30</a:t>
            </a:fld>
            <a:endParaRPr lang="en-NZ"/>
          </a:p>
        </p:txBody>
      </p:sp>
    </p:spTree>
    <p:extLst>
      <p:ext uri="{BB962C8B-B14F-4D97-AF65-F5344CB8AC3E}">
        <p14:creationId xmlns:p14="http://schemas.microsoft.com/office/powerpoint/2010/main" val="195397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1850CB0F-1016-447F-870F-5DF61C10E99B}"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21522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1850CB0F-1016-447F-870F-5DF61C10E99B}"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236640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1850CB0F-1016-447F-870F-5DF61C10E99B}"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249544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67721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7838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425219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521004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8" name="Footer Placeholder 7"/>
          <p:cNvSpPr>
            <a:spLocks noGrp="1"/>
          </p:cNvSpPr>
          <p:nvPr>
            <p:ph type="ftr" sz="quarter" idx="11"/>
          </p:nvPr>
        </p:nvSpPr>
        <p:spPr/>
        <p:txBody>
          <a:bodyPr/>
          <a:lstStyle/>
          <a:p>
            <a:endParaRPr lang="en-NZ">
              <a:solidFill>
                <a:prstClr val="white">
                  <a:tint val="75000"/>
                </a:prstClr>
              </a:solidFill>
            </a:endParaRPr>
          </a:p>
        </p:txBody>
      </p:sp>
      <p:sp>
        <p:nvSpPr>
          <p:cNvPr id="9" name="Slide Number Placeholder 8"/>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65656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4" name="Footer Placeholder 3"/>
          <p:cNvSpPr>
            <a:spLocks noGrp="1"/>
          </p:cNvSpPr>
          <p:nvPr>
            <p:ph type="ftr" sz="quarter" idx="11"/>
          </p:nvPr>
        </p:nvSpPr>
        <p:spPr/>
        <p:txBody>
          <a:bodyPr/>
          <a:lstStyle/>
          <a:p>
            <a:endParaRPr lang="en-NZ">
              <a:solidFill>
                <a:prstClr val="white">
                  <a:tint val="75000"/>
                </a:prstClr>
              </a:solidFill>
            </a:endParaRPr>
          </a:p>
        </p:txBody>
      </p:sp>
      <p:sp>
        <p:nvSpPr>
          <p:cNvPr id="5" name="Slide Number Placeholder 4"/>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45907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3" name="Footer Placeholder 2"/>
          <p:cNvSpPr>
            <a:spLocks noGrp="1"/>
          </p:cNvSpPr>
          <p:nvPr>
            <p:ph type="ftr" sz="quarter" idx="11"/>
          </p:nvPr>
        </p:nvSpPr>
        <p:spPr/>
        <p:txBody>
          <a:bodyPr/>
          <a:lstStyle/>
          <a:p>
            <a:endParaRPr lang="en-NZ">
              <a:solidFill>
                <a:prstClr val="white">
                  <a:tint val="75000"/>
                </a:prstClr>
              </a:solidFill>
            </a:endParaRPr>
          </a:p>
        </p:txBody>
      </p:sp>
      <p:sp>
        <p:nvSpPr>
          <p:cNvPr id="4" name="Slide Number Placeholder 3"/>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448861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410983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1850CB0F-1016-447F-870F-5DF61C10E99B}"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1237868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80980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037432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428941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86109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50558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4183685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43606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8" name="Footer Placeholder 7"/>
          <p:cNvSpPr>
            <a:spLocks noGrp="1"/>
          </p:cNvSpPr>
          <p:nvPr>
            <p:ph type="ftr" sz="quarter" idx="11"/>
          </p:nvPr>
        </p:nvSpPr>
        <p:spPr/>
        <p:txBody>
          <a:bodyPr/>
          <a:lstStyle/>
          <a:p>
            <a:endParaRPr lang="en-NZ">
              <a:solidFill>
                <a:prstClr val="white">
                  <a:tint val="75000"/>
                </a:prstClr>
              </a:solidFill>
            </a:endParaRPr>
          </a:p>
        </p:txBody>
      </p:sp>
      <p:sp>
        <p:nvSpPr>
          <p:cNvPr id="9" name="Slide Number Placeholder 8"/>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074041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4" name="Footer Placeholder 3"/>
          <p:cNvSpPr>
            <a:spLocks noGrp="1"/>
          </p:cNvSpPr>
          <p:nvPr>
            <p:ph type="ftr" sz="quarter" idx="11"/>
          </p:nvPr>
        </p:nvSpPr>
        <p:spPr/>
        <p:txBody>
          <a:bodyPr/>
          <a:lstStyle/>
          <a:p>
            <a:endParaRPr lang="en-NZ">
              <a:solidFill>
                <a:prstClr val="white">
                  <a:tint val="75000"/>
                </a:prstClr>
              </a:solidFill>
            </a:endParaRPr>
          </a:p>
        </p:txBody>
      </p:sp>
      <p:sp>
        <p:nvSpPr>
          <p:cNvPr id="5" name="Slide Number Placeholder 4"/>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59081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3" name="Footer Placeholder 2"/>
          <p:cNvSpPr>
            <a:spLocks noGrp="1"/>
          </p:cNvSpPr>
          <p:nvPr>
            <p:ph type="ftr" sz="quarter" idx="11"/>
          </p:nvPr>
        </p:nvSpPr>
        <p:spPr/>
        <p:txBody>
          <a:bodyPr/>
          <a:lstStyle/>
          <a:p>
            <a:endParaRPr lang="en-NZ">
              <a:solidFill>
                <a:prstClr val="white">
                  <a:tint val="75000"/>
                </a:prstClr>
              </a:solidFill>
            </a:endParaRPr>
          </a:p>
        </p:txBody>
      </p:sp>
      <p:sp>
        <p:nvSpPr>
          <p:cNvPr id="4" name="Slide Number Placeholder 3"/>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9122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0CB0F-1016-447F-870F-5DF61C10E99B}"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3701356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568980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485864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109335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94068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1850CB0F-1016-447F-870F-5DF61C10E99B}"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167697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1850CB0F-1016-447F-870F-5DF61C10E99B}" type="datetimeFigureOut">
              <a:rPr lang="en-NZ" smtClean="0"/>
              <a:t>26/11/2023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384013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1850CB0F-1016-447F-870F-5DF61C10E99B}" type="datetimeFigureOut">
              <a:rPr lang="en-NZ" smtClean="0"/>
              <a:t>26/11/2023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356628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0CB0F-1016-447F-870F-5DF61C10E99B}" type="datetimeFigureOut">
              <a:rPr lang="en-NZ" smtClean="0"/>
              <a:t>26/11/2023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21716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0CB0F-1016-447F-870F-5DF61C10E99B}"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199004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0CB0F-1016-447F-870F-5DF61C10E99B}"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9881FA5-E86C-4400-AC78-81F804A43910}" type="slidenum">
              <a:rPr lang="en-NZ" smtClean="0"/>
              <a:t>‹#›</a:t>
            </a:fld>
            <a:endParaRPr lang="en-NZ"/>
          </a:p>
        </p:txBody>
      </p:sp>
    </p:spTree>
    <p:extLst>
      <p:ext uri="{BB962C8B-B14F-4D97-AF65-F5344CB8AC3E}">
        <p14:creationId xmlns:p14="http://schemas.microsoft.com/office/powerpoint/2010/main" val="265935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0CB0F-1016-447F-870F-5DF61C10E99B}" type="datetimeFigureOut">
              <a:rPr lang="en-NZ" smtClean="0"/>
              <a:t>26/11/2023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81FA5-E86C-4400-AC78-81F804A43910}" type="slidenum">
              <a:rPr lang="en-NZ" smtClean="0"/>
              <a:t>‹#›</a:t>
            </a:fld>
            <a:endParaRPr lang="en-NZ"/>
          </a:p>
        </p:txBody>
      </p:sp>
    </p:spTree>
    <p:extLst>
      <p:ext uri="{BB962C8B-B14F-4D97-AF65-F5344CB8AC3E}">
        <p14:creationId xmlns:p14="http://schemas.microsoft.com/office/powerpoint/2010/main" val="760220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8942869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981D8-CA0B-47FE-A002-678C73F93FFE}" type="datetimeFigureOut">
              <a:rPr lang="en-NZ" smtClean="0">
                <a:solidFill>
                  <a:prstClr val="white">
                    <a:tint val="75000"/>
                  </a:prstClr>
                </a:solidFill>
              </a:rPr>
              <a:pPr/>
              <a:t>26/11/2023</a:t>
            </a:fld>
            <a:endParaRPr lang="en-NZ">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0AA61-636E-4DDF-AF4C-811E884BDBC1}"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19812950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a:p>
        </p:txBody>
      </p:sp>
      <p:sp>
        <p:nvSpPr>
          <p:cNvPr id="3" name="Subtitle 2"/>
          <p:cNvSpPr>
            <a:spLocks noGrp="1"/>
          </p:cNvSpPr>
          <p:nvPr>
            <p:ph type="subTitle" idx="1"/>
          </p:nvPr>
        </p:nvSpPr>
        <p:spPr/>
        <p:txBody>
          <a:bodyPr/>
          <a:lstStyle/>
          <a:p>
            <a:endParaRPr lang="en-NZ"/>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11499"/>
            <a:ext cx="12192000" cy="9137989"/>
          </a:xfrm>
          <a:prstGeom prst="rect">
            <a:avLst/>
          </a:prstGeom>
        </p:spPr>
      </p:pic>
      <p:sp>
        <p:nvSpPr>
          <p:cNvPr id="5" name="TextBox 4"/>
          <p:cNvSpPr txBox="1"/>
          <p:nvPr/>
        </p:nvSpPr>
        <p:spPr>
          <a:xfrm>
            <a:off x="3052293" y="1213941"/>
            <a:ext cx="8036416" cy="1323439"/>
          </a:xfrm>
          <a:prstGeom prst="rect">
            <a:avLst/>
          </a:prstGeom>
          <a:noFill/>
        </p:spPr>
        <p:txBody>
          <a:bodyPr wrap="square" rtlCol="0">
            <a:spAutoFit/>
          </a:bodyPr>
          <a:lstStyle/>
          <a:p>
            <a:r>
              <a:rPr lang="en-NZ" sz="8000" b="1" dirty="0" smtClean="0">
                <a:ln w="22225">
                  <a:solidFill>
                    <a:schemeClr val="tx1"/>
                  </a:solidFill>
                  <a:prstDash val="solid"/>
                </a:ln>
                <a:solidFill>
                  <a:schemeClr val="bg1"/>
                </a:solidFill>
              </a:rPr>
              <a:t>Silverstream Spur</a:t>
            </a:r>
            <a:endParaRPr lang="en-NZ" sz="8000" b="1" dirty="0">
              <a:ln w="22225">
                <a:solidFill>
                  <a:schemeClr val="tx1"/>
                </a:solidFill>
                <a:prstDash val="solid"/>
              </a:ln>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10" y="5815857"/>
            <a:ext cx="4141631" cy="828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767070" y="2316163"/>
            <a:ext cx="6606861" cy="1569660"/>
          </a:xfrm>
          <a:prstGeom prst="rect">
            <a:avLst/>
          </a:prstGeom>
          <a:noFill/>
        </p:spPr>
        <p:txBody>
          <a:bodyPr wrap="square" rtlCol="0">
            <a:spAutoFit/>
          </a:bodyPr>
          <a:lstStyle/>
          <a:p>
            <a:r>
              <a:rPr lang="en-NZ" sz="4800" b="1" i="1" dirty="0" smtClean="0">
                <a:ln w="22225">
                  <a:solidFill>
                    <a:schemeClr val="tx1"/>
                  </a:solidFill>
                  <a:prstDash val="solid"/>
                </a:ln>
                <a:solidFill>
                  <a:srgbClr val="FF0000"/>
                </a:solidFill>
              </a:rPr>
              <a:t>Saving a public amenity for future generations</a:t>
            </a:r>
            <a:endParaRPr lang="en-NZ" sz="4800" b="1" i="1" dirty="0">
              <a:ln w="22225">
                <a:solidFill>
                  <a:schemeClr val="tx1"/>
                </a:solidFill>
                <a:prstDash val="solid"/>
              </a:ln>
              <a:solidFill>
                <a:srgbClr val="FF0000"/>
              </a:solidFill>
            </a:endParaRPr>
          </a:p>
        </p:txBody>
      </p:sp>
    </p:spTree>
    <p:extLst>
      <p:ext uri="{BB962C8B-B14F-4D97-AF65-F5344CB8AC3E}">
        <p14:creationId xmlns:p14="http://schemas.microsoft.com/office/powerpoint/2010/main" val="2759394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403" y="905563"/>
            <a:ext cx="4989394" cy="6171963"/>
          </a:xfrm>
        </p:spPr>
        <p:txBody>
          <a:bodyPr>
            <a:normAutofit/>
          </a:bodyPr>
          <a:lstStyle/>
          <a:p>
            <a:endParaRPr lang="en-NZ" dirty="0" smtClean="0"/>
          </a:p>
          <a:p>
            <a:endParaRPr lang="en-NZ" dirty="0"/>
          </a:p>
          <a:p>
            <a:r>
              <a:rPr lang="en-NZ" dirty="0" smtClean="0"/>
              <a:t>The first public rides were offered in December 1978 using a small diesel shunter and open wagon.</a:t>
            </a:r>
          </a:p>
          <a:p>
            <a:r>
              <a:rPr lang="en-NZ" dirty="0" smtClean="0"/>
              <a:t>Very conservative estimates put the number of passengers carried at well over 200,000 since 1978.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160" y="905563"/>
            <a:ext cx="6620211" cy="49964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5979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4622"/>
            <a:ext cx="10515600" cy="4351338"/>
          </a:xfrm>
        </p:spPr>
        <p:txBody>
          <a:bodyPr/>
          <a:lstStyle/>
          <a:p>
            <a:r>
              <a:rPr lang="en-NZ" dirty="0" smtClean="0"/>
              <a:t>The railway now boasts one of the most comprehensive collections of equipment in New Zealand, ranging in age from an 1874 steam locomotive to a 1998 built Ballast Regulator. </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871145"/>
            <a:ext cx="10058400" cy="498685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1" y="62224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09816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653" y="187894"/>
            <a:ext cx="5849204" cy="4351338"/>
          </a:xfrm>
        </p:spPr>
        <p:txBody>
          <a:bodyPr/>
          <a:lstStyle/>
          <a:p>
            <a:r>
              <a:rPr lang="en-NZ" dirty="0" smtClean="0"/>
              <a:t>Our public operating days are the 1</a:t>
            </a:r>
            <a:r>
              <a:rPr lang="en-NZ" baseline="30000" dirty="0" smtClean="0"/>
              <a:t>st</a:t>
            </a:r>
            <a:r>
              <a:rPr lang="en-NZ" dirty="0" smtClean="0"/>
              <a:t> and 3</a:t>
            </a:r>
            <a:r>
              <a:rPr lang="en-NZ" baseline="30000" dirty="0" smtClean="0"/>
              <a:t>rd</a:t>
            </a:r>
            <a:r>
              <a:rPr lang="en-NZ" dirty="0" smtClean="0"/>
              <a:t> Sunday of the month and selected public holidays, with several special event days held throughout the year.</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23498" y="2088107"/>
            <a:ext cx="5650173" cy="42376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6622" y="1253557"/>
            <a:ext cx="6393977" cy="42626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4462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368300"/>
            <a:ext cx="10515600" cy="4351338"/>
          </a:xfrm>
        </p:spPr>
        <p:txBody>
          <a:bodyPr/>
          <a:lstStyle/>
          <a:p>
            <a:pPr marL="0" indent="0">
              <a:buNone/>
            </a:pPr>
            <a:r>
              <a:rPr lang="en-NZ" dirty="0" smtClean="0"/>
              <a:t>Special Charters are run for organised </a:t>
            </a:r>
            <a:r>
              <a:rPr lang="en-NZ" dirty="0" err="1" smtClean="0"/>
              <a:t>railfan</a:t>
            </a:r>
            <a:r>
              <a:rPr lang="en-NZ" dirty="0" smtClean="0"/>
              <a:t> tours by overseas railway enthusiast groups, giving the chance to showcase the railway to an international audience.</a:t>
            </a:r>
            <a:endParaRPr lang="en-NZ"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13" y="2028824"/>
            <a:ext cx="6307931" cy="4205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 y="2028824"/>
            <a:ext cx="6588790" cy="439467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189" y="2029896"/>
            <a:ext cx="6590398" cy="43935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8048" y="6180341"/>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4602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1" y="283428"/>
            <a:ext cx="10515600" cy="4351338"/>
          </a:xfrm>
        </p:spPr>
        <p:txBody>
          <a:bodyPr/>
          <a:lstStyle/>
          <a:p>
            <a:r>
              <a:rPr lang="en-NZ" dirty="0" smtClean="0"/>
              <a:t>Provision of a facility to enable training of infrastructure staff and testing of equipment, something not easily </a:t>
            </a:r>
            <a:r>
              <a:rPr lang="en-NZ" dirty="0"/>
              <a:t>possible on the KiwiRail </a:t>
            </a:r>
            <a:r>
              <a:rPr lang="en-NZ" dirty="0" smtClean="0"/>
              <a:t>Network due to the frequency of trains in the Metro Area.</a:t>
            </a:r>
            <a:endParaRPr lang="en-NZ" dirty="0"/>
          </a:p>
        </p:txBody>
      </p:sp>
      <p:pic>
        <p:nvPicPr>
          <p:cNvPr id="4" name="Picture 3"/>
          <p:cNvPicPr>
            <a:picLocks noChangeAspect="1"/>
          </p:cNvPicPr>
          <p:nvPr/>
        </p:nvPicPr>
        <p:blipFill>
          <a:blip r:embed="rId2"/>
          <a:stretch>
            <a:fillRect/>
          </a:stretch>
        </p:blipFill>
        <p:spPr>
          <a:xfrm>
            <a:off x="418319" y="1858127"/>
            <a:ext cx="5941540" cy="39875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788" y="1828607"/>
            <a:ext cx="5395415" cy="4046561"/>
          </a:xfrm>
          <a:prstGeom prst="rect">
            <a:avLst/>
          </a:prstGeom>
        </p:spPr>
      </p:pic>
    </p:spTree>
    <p:extLst>
      <p:ext uri="{BB962C8B-B14F-4D97-AF65-F5344CB8AC3E}">
        <p14:creationId xmlns:p14="http://schemas.microsoft.com/office/powerpoint/2010/main" val="2128605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3064"/>
            <a:ext cx="12191999" cy="4351338"/>
          </a:xfrm>
        </p:spPr>
        <p:txBody>
          <a:bodyPr>
            <a:normAutofit/>
          </a:bodyPr>
          <a:lstStyle/>
          <a:p>
            <a:pPr marL="0" indent="0" algn="ctr">
              <a:buNone/>
            </a:pPr>
            <a:r>
              <a:rPr lang="en-NZ" sz="4000" b="1" dirty="0" smtClean="0"/>
              <a:t>Contributions </a:t>
            </a:r>
            <a:r>
              <a:rPr lang="en-NZ" sz="4000" b="1" dirty="0" smtClean="0"/>
              <a:t>to the </a:t>
            </a:r>
            <a:r>
              <a:rPr lang="en-NZ" sz="4000" b="1" dirty="0" smtClean="0"/>
              <a:t>community and the environment</a:t>
            </a:r>
            <a:endParaRPr lang="en-NZ" sz="4000" b="1" dirty="0" smtClean="0"/>
          </a:p>
          <a:p>
            <a:pPr algn="ctr"/>
            <a:r>
              <a:rPr lang="en-NZ" dirty="0" smtClean="0"/>
              <a:t>A creative outlet for volunteers, young to old for over 50 years</a:t>
            </a:r>
            <a:endParaRPr lang="en-NZ"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82303" l="16951" r="89970"/>
                    </a14:imgEffect>
                  </a14:imgLayer>
                </a14:imgProps>
              </a:ext>
              <a:ext uri="{28A0092B-C50C-407E-A947-70E740481C1C}">
                <a14:useLocalDpi xmlns:a14="http://schemas.microsoft.com/office/drawing/2010/main" val="0"/>
              </a:ext>
            </a:extLst>
          </a:blip>
          <a:srcRect l="18317" t="17190" r="13568" b="19339"/>
          <a:stretch/>
        </p:blipFill>
        <p:spPr>
          <a:xfrm>
            <a:off x="122830" y="2527336"/>
            <a:ext cx="4691635" cy="36176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6308" y="2162493"/>
            <a:ext cx="5072799" cy="38045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6"/>
          <a:stretch>
            <a:fillRect/>
          </a:stretch>
        </p:blipFill>
        <p:spPr>
          <a:xfrm>
            <a:off x="8175007" y="1481953"/>
            <a:ext cx="3356422" cy="5165678"/>
          </a:xfrm>
          <a:prstGeom prst="rect">
            <a:avLst/>
          </a:prstGeom>
        </p:spPr>
      </p:pic>
    </p:spTree>
    <p:extLst>
      <p:ext uri="{BB962C8B-B14F-4D97-AF65-F5344CB8AC3E}">
        <p14:creationId xmlns:p14="http://schemas.microsoft.com/office/powerpoint/2010/main" val="464110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609" y="522901"/>
            <a:ext cx="10515600" cy="4351338"/>
          </a:xfrm>
        </p:spPr>
        <p:txBody>
          <a:bodyPr/>
          <a:lstStyle/>
          <a:p>
            <a:r>
              <a:rPr lang="en-NZ" dirty="0" smtClean="0"/>
              <a:t>A standalone self supporting attraction which brings thousands of visitors to the city every year including many that would otherwise not visit</a:t>
            </a:r>
            <a:r>
              <a:rPr lang="en-NZ" dirty="0"/>
              <a:t> </a:t>
            </a:r>
            <a:r>
              <a:rPr lang="en-NZ" dirty="0" smtClean="0"/>
              <a:t>Upper Hutt.</a:t>
            </a:r>
            <a:endParaRPr lang="en-NZ"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14" y="2486393"/>
            <a:ext cx="7550361" cy="41626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617" y="6162689"/>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stretch>
            <a:fillRect/>
          </a:stretch>
        </p:blipFill>
        <p:spPr>
          <a:xfrm>
            <a:off x="6834620" y="1400949"/>
            <a:ext cx="5213444" cy="3473290"/>
          </a:xfrm>
          <a:prstGeom prst="rect">
            <a:avLst/>
          </a:prstGeom>
        </p:spPr>
      </p:pic>
    </p:spTree>
    <p:extLst>
      <p:ext uri="{BB962C8B-B14F-4D97-AF65-F5344CB8AC3E}">
        <p14:creationId xmlns:p14="http://schemas.microsoft.com/office/powerpoint/2010/main" val="2592382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711" y="187894"/>
            <a:ext cx="10515600" cy="4351338"/>
          </a:xfrm>
        </p:spPr>
        <p:txBody>
          <a:bodyPr/>
          <a:lstStyle/>
          <a:p>
            <a:r>
              <a:rPr lang="en-NZ" dirty="0" smtClean="0"/>
              <a:t>The preservation of New </a:t>
            </a:r>
            <a:r>
              <a:rPr lang="en-NZ" dirty="0" smtClean="0"/>
              <a:t>Zealand’s cultural </a:t>
            </a:r>
            <a:r>
              <a:rPr lang="en-NZ" dirty="0" smtClean="0"/>
              <a:t>heritage. Everything from locomotives to clocks and most things in between.</a:t>
            </a:r>
            <a:endParaRPr lang="en-NZ"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732" y="1265422"/>
            <a:ext cx="3915199" cy="52202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9860" y="1265422"/>
            <a:ext cx="3990872" cy="523868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0010"/>
            <a:ext cx="4322302" cy="51656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2232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Preservation of what is </a:t>
            </a:r>
            <a:r>
              <a:rPr lang="en-NZ" dirty="0"/>
              <a:t>now the only remaining section of railway in the Greater Wellington Region which still retains its original purpose, original setting, and in the most part uses formation that is unchanged from when constructed in the 1870’s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813" y="1818315"/>
            <a:ext cx="6226387" cy="46667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630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Contribution to </a:t>
            </a:r>
            <a:r>
              <a:rPr lang="en-NZ" dirty="0" smtClean="0"/>
              <a:t>pest control on the railway’s property and in collaboration with Pest Free Upper Hutt on the Silverstream Spur</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0" y="1038586"/>
            <a:ext cx="12192000" cy="4780828"/>
          </a:xfrm>
          <a:prstGeom prst="rect">
            <a:avLst/>
          </a:prstGeom>
        </p:spPr>
      </p:pic>
    </p:spTree>
    <p:extLst>
      <p:ext uri="{BB962C8B-B14F-4D97-AF65-F5344CB8AC3E}">
        <p14:creationId xmlns:p14="http://schemas.microsoft.com/office/powerpoint/2010/main" val="34428526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9271"/>
            <a:ext cx="10515600" cy="1325563"/>
          </a:xfrm>
        </p:spPr>
        <p:txBody>
          <a:bodyPr>
            <a:normAutofit/>
          </a:bodyPr>
          <a:lstStyle/>
          <a:p>
            <a:pPr algn="ctr"/>
            <a:r>
              <a:rPr lang="en-NZ" sz="2400" dirty="0" smtClean="0">
                <a:latin typeface="Arial" panose="020B0604020202020204" pitchFamily="34" charset="0"/>
                <a:cs typeface="Arial" panose="020B0604020202020204" pitchFamily="34" charset="0"/>
              </a:rPr>
              <a:t>Construction of the Wellington to Upper Hutt Railway commenced in August 1872</a:t>
            </a:r>
            <a:endParaRPr lang="en-NZ" sz="2400" dirty="0">
              <a:latin typeface="Arial" panose="020B0604020202020204" pitchFamily="34" charset="0"/>
              <a:cs typeface="Arial" panose="020B0604020202020204" pitchFamily="34" charset="0"/>
            </a:endParaRPr>
          </a:p>
        </p:txBody>
      </p:sp>
      <p:sp>
        <p:nvSpPr>
          <p:cNvPr id="5" name="TextBox 4"/>
          <p:cNvSpPr txBox="1"/>
          <p:nvPr/>
        </p:nvSpPr>
        <p:spPr>
          <a:xfrm>
            <a:off x="3480179" y="3043451"/>
            <a:ext cx="1823961" cy="369332"/>
          </a:xfrm>
          <a:prstGeom prst="rect">
            <a:avLst/>
          </a:prstGeom>
          <a:noFill/>
        </p:spPr>
        <p:txBody>
          <a:bodyPr wrap="none" rtlCol="0">
            <a:spAutoFit/>
          </a:bodyPr>
          <a:lstStyle/>
          <a:p>
            <a:r>
              <a:rPr lang="en-NZ" dirty="0">
                <a:solidFill>
                  <a:srgbClr val="FF0000"/>
                </a:solidFill>
              </a:rPr>
              <a:t>Silverstream Spur</a:t>
            </a:r>
            <a:endParaRPr lang="en-NZ" dirty="0">
              <a:solidFill>
                <a:srgbClr val="FF0000"/>
              </a:solidFill>
            </a:endParaRPr>
          </a:p>
        </p:txBody>
      </p:sp>
      <p:pic>
        <p:nvPicPr>
          <p:cNvPr id="4" name="Picture 3"/>
          <p:cNvPicPr>
            <a:picLocks noChangeAspect="1"/>
          </p:cNvPicPr>
          <p:nvPr/>
        </p:nvPicPr>
        <p:blipFill>
          <a:blip r:embed="rId2"/>
          <a:stretch>
            <a:fillRect/>
          </a:stretch>
        </p:blipFill>
        <p:spPr>
          <a:xfrm>
            <a:off x="1771649" y="942052"/>
            <a:ext cx="8648700" cy="57698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7" y="6200435"/>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44863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Thanks to a UHCC Waste Minimisation Grant we are now able to divert rubbish away from Landfill</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3"/>
          <a:stretch>
            <a:fillRect/>
          </a:stretch>
        </p:blipFill>
        <p:spPr>
          <a:xfrm>
            <a:off x="2612813" y="1082793"/>
            <a:ext cx="6344503" cy="4719879"/>
          </a:xfrm>
          <a:prstGeom prst="rect">
            <a:avLst/>
          </a:prstGeom>
        </p:spPr>
      </p:pic>
    </p:spTree>
    <p:extLst>
      <p:ext uri="{BB962C8B-B14F-4D97-AF65-F5344CB8AC3E}">
        <p14:creationId xmlns:p14="http://schemas.microsoft.com/office/powerpoint/2010/main" val="38968035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Restoring indigenous biodiversity with native vegetation grown by members at two nursery's, each capable of producing approximately 1000 plants per year </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383963" y="1642098"/>
            <a:ext cx="4457700" cy="4381500"/>
          </a:xfrm>
          <a:prstGeom prst="rect">
            <a:avLst/>
          </a:prstGeom>
        </p:spPr>
      </p:pic>
      <p:pic>
        <p:nvPicPr>
          <p:cNvPr id="6" name="Picture 5"/>
          <p:cNvPicPr>
            <a:picLocks noChangeAspect="1"/>
          </p:cNvPicPr>
          <p:nvPr/>
        </p:nvPicPr>
        <p:blipFill>
          <a:blip r:embed="rId4"/>
          <a:stretch>
            <a:fillRect/>
          </a:stretch>
        </p:blipFill>
        <p:spPr>
          <a:xfrm>
            <a:off x="4841663" y="1657179"/>
            <a:ext cx="7101441" cy="4351338"/>
          </a:xfrm>
          <a:prstGeom prst="rect">
            <a:avLst/>
          </a:prstGeom>
        </p:spPr>
      </p:pic>
    </p:spTree>
    <p:extLst>
      <p:ext uri="{BB962C8B-B14F-4D97-AF65-F5344CB8AC3E}">
        <p14:creationId xmlns:p14="http://schemas.microsoft.com/office/powerpoint/2010/main" val="23173821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Planting projects often in collaboration with Forest and Bird Upper Hutt</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3"/>
          <a:stretch>
            <a:fillRect/>
          </a:stretch>
        </p:blipFill>
        <p:spPr>
          <a:xfrm>
            <a:off x="2348480" y="1007965"/>
            <a:ext cx="6976423" cy="5236561"/>
          </a:xfrm>
          <a:prstGeom prst="rect">
            <a:avLst/>
          </a:prstGeom>
        </p:spPr>
      </p:pic>
    </p:spTree>
    <p:extLst>
      <p:ext uri="{BB962C8B-B14F-4D97-AF65-F5344CB8AC3E}">
        <p14:creationId xmlns:p14="http://schemas.microsoft.com/office/powerpoint/2010/main" val="14498664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r>
              <a:rPr lang="en-NZ" dirty="0" smtClean="0"/>
              <a:t>Removal of exotic and pest vegetation species from Railway property </a:t>
            </a:r>
            <a:endParaRPr lang="en-NZ" dirty="0"/>
          </a:p>
        </p:txBody>
      </p:sp>
      <p:pic>
        <p:nvPicPr>
          <p:cNvPr id="4" name="Picture 3"/>
          <p:cNvPicPr>
            <a:picLocks noChangeAspect="1"/>
          </p:cNvPicPr>
          <p:nvPr/>
        </p:nvPicPr>
        <p:blipFill>
          <a:blip r:embed="rId2"/>
          <a:stretch>
            <a:fillRect/>
          </a:stretch>
        </p:blipFill>
        <p:spPr>
          <a:xfrm>
            <a:off x="1327364" y="1642099"/>
            <a:ext cx="4457700" cy="4381500"/>
          </a:xfrm>
          <a:prstGeom prst="rect">
            <a:avLst/>
          </a:prstGeom>
        </p:spPr>
      </p:pic>
      <p:pic>
        <p:nvPicPr>
          <p:cNvPr id="2" name="Picture 1"/>
          <p:cNvPicPr>
            <a:picLocks noChangeAspect="1"/>
          </p:cNvPicPr>
          <p:nvPr/>
        </p:nvPicPr>
        <p:blipFill>
          <a:blip r:embed="rId3"/>
          <a:stretch>
            <a:fillRect/>
          </a:stretch>
        </p:blipFill>
        <p:spPr>
          <a:xfrm>
            <a:off x="876300" y="542925"/>
            <a:ext cx="10439400" cy="57721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5538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92" y="130932"/>
            <a:ext cx="10515600" cy="4351338"/>
          </a:xfrm>
        </p:spPr>
        <p:txBody>
          <a:bodyPr/>
          <a:lstStyle/>
          <a:p>
            <a:pPr algn="ctr"/>
            <a:r>
              <a:rPr lang="en-NZ" dirty="0" smtClean="0"/>
              <a:t>Rain water harvesting to reduce reliance on town supply, enabled with the assistance of a UHCC Sustainability Stimulus Grant.</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3" y="6244526"/>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2957512" y="942975"/>
            <a:ext cx="6276975" cy="4972050"/>
          </a:xfrm>
          <a:prstGeom prst="rect">
            <a:avLst/>
          </a:prstGeom>
        </p:spPr>
      </p:pic>
    </p:spTree>
    <p:extLst>
      <p:ext uri="{BB962C8B-B14F-4D97-AF65-F5344CB8AC3E}">
        <p14:creationId xmlns:p14="http://schemas.microsoft.com/office/powerpoint/2010/main" val="1354571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665" y="283428"/>
            <a:ext cx="10515600" cy="4351338"/>
          </a:xfrm>
        </p:spPr>
        <p:txBody>
          <a:bodyPr/>
          <a:lstStyle/>
          <a:p>
            <a:pPr marL="0" indent="0" algn="ctr">
              <a:buNone/>
            </a:pPr>
            <a:r>
              <a:rPr lang="en-NZ" dirty="0" smtClean="0"/>
              <a:t>The railway and its members continue the founding objectives, 56 years after it came into being, and plan on preserving the rich railway heritage of New Zealand for many more years on a site with 148 years of history.</a:t>
            </a:r>
            <a:endParaRPr lang="en-NZ"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83" y="1937978"/>
            <a:ext cx="5553743" cy="41625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381" y="2139846"/>
            <a:ext cx="6690428" cy="37608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6637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496"/>
            <a:ext cx="10515600" cy="1325563"/>
          </a:xfrm>
        </p:spPr>
        <p:txBody>
          <a:bodyPr>
            <a:normAutofit/>
          </a:bodyPr>
          <a:lstStyle/>
          <a:p>
            <a:r>
              <a:rPr lang="en-NZ" sz="4800" b="1" dirty="0" smtClean="0">
                <a:latin typeface="+mn-lt"/>
              </a:rPr>
              <a:t>Protection of the Silverstream Spur</a:t>
            </a:r>
            <a:endParaRPr lang="en-NZ" sz="4800" b="1" dirty="0">
              <a:latin typeface="+mn-lt"/>
            </a:endParaRPr>
          </a:p>
        </p:txBody>
      </p:sp>
      <p:sp>
        <p:nvSpPr>
          <p:cNvPr id="3" name="Content Placeholder 2"/>
          <p:cNvSpPr>
            <a:spLocks noGrp="1"/>
          </p:cNvSpPr>
          <p:nvPr>
            <p:ph idx="1"/>
          </p:nvPr>
        </p:nvSpPr>
        <p:spPr>
          <a:xfrm>
            <a:off x="838200" y="938521"/>
            <a:ext cx="10515600" cy="4351338"/>
          </a:xfrm>
        </p:spPr>
        <p:txBody>
          <a:bodyPr/>
          <a:lstStyle/>
          <a:p>
            <a:r>
              <a:rPr lang="en-NZ" dirty="0" smtClean="0"/>
              <a:t>Preservation of the Silverstream Spur in its current undeveloped state is vital for Silver Stream Railways future viability and continued operation.</a:t>
            </a:r>
          </a:p>
          <a:p>
            <a:pPr marL="0" indent="0">
              <a:buNone/>
            </a:pPr>
            <a:endParaRPr lang="en-NZ" dirty="0" smtClean="0"/>
          </a:p>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7" y="2402007"/>
            <a:ext cx="5650176" cy="42308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53" y="2402007"/>
            <a:ext cx="5648844" cy="4236634"/>
          </a:xfrm>
          <a:prstGeom prst="rect">
            <a:avLst/>
          </a:prstGeom>
        </p:spPr>
      </p:pic>
    </p:spTree>
    <p:extLst>
      <p:ext uri="{BB962C8B-B14F-4D97-AF65-F5344CB8AC3E}">
        <p14:creationId xmlns:p14="http://schemas.microsoft.com/office/powerpoint/2010/main" val="3979283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609" y="187894"/>
            <a:ext cx="10080009" cy="3319581"/>
          </a:xfrm>
        </p:spPr>
        <p:txBody>
          <a:bodyPr>
            <a:normAutofit/>
          </a:bodyPr>
          <a:lstStyle/>
          <a:p>
            <a:r>
              <a:rPr lang="en-NZ" sz="2500" dirty="0" smtClean="0"/>
              <a:t>The spur forms an important backdrop to both the railway and also the southern entrance to the city and has been recognised as such for many years. Having houses and/or a road and associated infrastructure on the </a:t>
            </a:r>
            <a:r>
              <a:rPr lang="en-NZ" sz="2500" dirty="0"/>
              <a:t>S</a:t>
            </a:r>
            <a:r>
              <a:rPr lang="en-NZ" sz="2500" dirty="0" smtClean="0"/>
              <a:t>pur would significantly detract from these amenities from both the railways viewpoint and that of the community the land was purchased for.</a:t>
            </a:r>
            <a:endParaRPr lang="en-NZ" sz="25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086" y="1998473"/>
            <a:ext cx="6255224" cy="46914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41419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24" y="51854"/>
            <a:ext cx="4905943" cy="6690139"/>
          </a:xfrm>
        </p:spPr>
        <p:txBody>
          <a:bodyPr>
            <a:normAutofit lnSpcReduction="10000"/>
          </a:bodyPr>
          <a:lstStyle/>
          <a:p>
            <a:pPr marL="0" indent="0">
              <a:buNone/>
            </a:pPr>
            <a:r>
              <a:rPr lang="en-NZ" sz="3600" b="1" dirty="0" smtClean="0"/>
              <a:t>Land stability problems</a:t>
            </a:r>
          </a:p>
          <a:p>
            <a:r>
              <a:rPr lang="en-NZ" dirty="0" smtClean="0"/>
              <a:t>Spur faces predominantly clay and highly weathered greywacke giving stability issues.</a:t>
            </a:r>
          </a:p>
          <a:p>
            <a:r>
              <a:rPr lang="en-NZ" dirty="0" smtClean="0"/>
              <a:t>Vegetation cover assists with mitigating risks from slipping, but where this has been cleared (tree removal or fire) the risks markedly increase. </a:t>
            </a:r>
          </a:p>
          <a:p>
            <a:r>
              <a:rPr lang="en-NZ" dirty="0" smtClean="0"/>
              <a:t>With the good cover of vegetation currently on the spur slips are less of a problem they have been in the past.</a:t>
            </a:r>
          </a:p>
          <a:p>
            <a:r>
              <a:rPr lang="en-NZ" dirty="0" smtClean="0"/>
              <a:t>Any work on the spur will have an adverse effect on the steep cut faces above the railway.</a:t>
            </a:r>
          </a:p>
          <a:p>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26016" y="656963"/>
            <a:ext cx="4840871" cy="36306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661778" y="3125336"/>
            <a:ext cx="3512024" cy="36166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865" y="6255684"/>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7712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756" y="228836"/>
            <a:ext cx="5330587" cy="5803473"/>
          </a:xfrm>
        </p:spPr>
        <p:txBody>
          <a:bodyPr>
            <a:normAutofit/>
          </a:bodyPr>
          <a:lstStyle/>
          <a:p>
            <a:pPr marL="0" indent="0">
              <a:buNone/>
            </a:pPr>
            <a:r>
              <a:rPr lang="en-NZ" sz="4000" b="1" dirty="0" err="1" smtClean="0"/>
              <a:t>Stormwater</a:t>
            </a:r>
            <a:endParaRPr lang="en-NZ" sz="4000" b="1" dirty="0" smtClean="0"/>
          </a:p>
          <a:p>
            <a:r>
              <a:rPr lang="en-NZ" dirty="0" smtClean="0"/>
              <a:t>Despite there being a number of water courses that meet the GWRC definition of a stream, they have been omitted from any map, plan or assessment of the spur.</a:t>
            </a:r>
          </a:p>
          <a:p>
            <a:r>
              <a:rPr lang="en-NZ" dirty="0" err="1" smtClean="0"/>
              <a:t>Boffa</a:t>
            </a:r>
            <a:r>
              <a:rPr lang="en-NZ" dirty="0" smtClean="0"/>
              <a:t> </a:t>
            </a:r>
            <a:r>
              <a:rPr lang="en-NZ" dirty="0" err="1" smtClean="0"/>
              <a:t>Miskell</a:t>
            </a:r>
            <a:r>
              <a:rPr lang="en-NZ" dirty="0" smtClean="0"/>
              <a:t> Ecological report states that</a:t>
            </a:r>
            <a:r>
              <a:rPr lang="en-NZ" dirty="0"/>
              <a:t> “no permeant aquatic systems and no habitat for fish” on the spur land</a:t>
            </a:r>
            <a:r>
              <a:rPr lang="en-NZ" dirty="0" smtClean="0"/>
              <a:t>.</a:t>
            </a:r>
          </a:p>
          <a:p>
            <a:r>
              <a:rPr lang="en-NZ" dirty="0" smtClean="0"/>
              <a:t>Several of these streams are home to native freshwater crayfish</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9270" y="66649"/>
            <a:ext cx="4595884" cy="612784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372" y="3756782"/>
            <a:ext cx="3871795" cy="290384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9515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9271"/>
            <a:ext cx="10776046" cy="1325563"/>
          </a:xfrm>
        </p:spPr>
        <p:txBody>
          <a:bodyPr>
            <a:normAutofit/>
          </a:bodyPr>
          <a:lstStyle/>
          <a:p>
            <a:pPr algn="ctr"/>
            <a:r>
              <a:rPr lang="en-NZ" sz="2400" dirty="0" smtClean="0">
                <a:latin typeface="Arial" panose="020B0604020202020204" pitchFamily="34" charset="0"/>
                <a:cs typeface="Arial" panose="020B0604020202020204" pitchFamily="34" charset="0"/>
              </a:rPr>
              <a:t>The </a:t>
            </a:r>
            <a:r>
              <a:rPr lang="en-NZ" sz="2400" dirty="0" smtClean="0">
                <a:latin typeface="Arial" panose="020B0604020202020204" pitchFamily="34" charset="0"/>
                <a:cs typeface="Arial" panose="020B0604020202020204" pitchFamily="34" charset="0"/>
              </a:rPr>
              <a:t>first train ran to Lower Hutt on the 14</a:t>
            </a:r>
            <a:r>
              <a:rPr lang="en-NZ" sz="2400" baseline="30000" dirty="0" smtClean="0">
                <a:latin typeface="Arial" panose="020B0604020202020204" pitchFamily="34" charset="0"/>
                <a:cs typeface="Arial" panose="020B0604020202020204" pitchFamily="34" charset="0"/>
              </a:rPr>
              <a:t>th</a:t>
            </a:r>
            <a:r>
              <a:rPr lang="en-NZ" sz="2400" dirty="0" smtClean="0">
                <a:latin typeface="Arial" panose="020B0604020202020204" pitchFamily="34" charset="0"/>
                <a:cs typeface="Arial" panose="020B0604020202020204" pitchFamily="34" charset="0"/>
              </a:rPr>
              <a:t> of April 1874.</a:t>
            </a:r>
            <a:endParaRPr lang="en-NZ" sz="2400" dirty="0">
              <a:latin typeface="Arial" panose="020B0604020202020204" pitchFamily="34" charset="0"/>
              <a:cs typeface="Arial" panose="020B0604020202020204" pitchFamily="34" charset="0"/>
            </a:endParaRPr>
          </a:p>
        </p:txBody>
      </p:sp>
      <p:sp>
        <p:nvSpPr>
          <p:cNvPr id="5" name="TextBox 4"/>
          <p:cNvSpPr txBox="1"/>
          <p:nvPr/>
        </p:nvSpPr>
        <p:spPr>
          <a:xfrm>
            <a:off x="3480179" y="3043451"/>
            <a:ext cx="1823961" cy="369332"/>
          </a:xfrm>
          <a:prstGeom prst="rect">
            <a:avLst/>
          </a:prstGeom>
          <a:noFill/>
        </p:spPr>
        <p:txBody>
          <a:bodyPr wrap="none" rtlCol="0">
            <a:spAutoFit/>
          </a:bodyPr>
          <a:lstStyle/>
          <a:p>
            <a:r>
              <a:rPr lang="en-NZ" dirty="0">
                <a:solidFill>
                  <a:srgbClr val="FF0000"/>
                </a:solidFill>
              </a:rPr>
              <a:t>Silverstream Spur</a:t>
            </a:r>
            <a:endParaRPr lang="en-NZ" dirty="0">
              <a:solidFill>
                <a:srgbClr val="FF0000"/>
              </a:solidFill>
            </a:endParaRPr>
          </a:p>
        </p:txBody>
      </p:sp>
      <p:pic>
        <p:nvPicPr>
          <p:cNvPr id="3" name="Picture 2"/>
          <p:cNvPicPr>
            <a:picLocks noChangeAspect="1"/>
          </p:cNvPicPr>
          <p:nvPr/>
        </p:nvPicPr>
        <p:blipFill>
          <a:blip r:embed="rId2"/>
          <a:stretch>
            <a:fillRect/>
          </a:stretch>
        </p:blipFill>
        <p:spPr>
          <a:xfrm>
            <a:off x="2509836" y="1454710"/>
            <a:ext cx="7172325" cy="48958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7" y="6200435"/>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03058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6" y="654417"/>
            <a:ext cx="5841242" cy="5549166"/>
          </a:xfrm>
        </p:spPr>
        <p:txBody>
          <a:bodyPr>
            <a:normAutofit/>
          </a:bodyPr>
          <a:lstStyle/>
          <a:p>
            <a:r>
              <a:rPr lang="en-NZ" dirty="0" smtClean="0"/>
              <a:t>Any development on the spur will have a impact on flow rates of these streams and ephemeral watercourses, either by increased run off from roofs, driveways </a:t>
            </a:r>
            <a:r>
              <a:rPr lang="en-NZ" dirty="0" err="1" smtClean="0"/>
              <a:t>etc</a:t>
            </a:r>
            <a:r>
              <a:rPr lang="en-NZ" dirty="0" smtClean="0"/>
              <a:t>, or from removed vegetation.</a:t>
            </a:r>
          </a:p>
          <a:p>
            <a:r>
              <a:rPr lang="en-NZ" dirty="0" smtClean="0"/>
              <a:t>These increased peak flow rates will overwhelm the infrastructure causing damage to the railway facility even with “storm water neutrality” incorporated into any design. </a:t>
            </a:r>
            <a:endParaRPr lang="en-NZ"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349" y="0"/>
            <a:ext cx="51435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6218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9271"/>
            <a:ext cx="10515600" cy="1325563"/>
          </a:xfrm>
        </p:spPr>
        <p:txBody>
          <a:bodyPr>
            <a:normAutofit/>
          </a:bodyPr>
          <a:lstStyle/>
          <a:p>
            <a:pPr algn="ctr"/>
            <a:r>
              <a:rPr lang="en-NZ" sz="2400" dirty="0">
                <a:latin typeface="Arial" panose="020B0604020202020204" pitchFamily="34" charset="0"/>
                <a:cs typeface="Arial" panose="020B0604020202020204" pitchFamily="34" charset="0"/>
              </a:rPr>
              <a:t>The railway to Silverstream opened in December </a:t>
            </a:r>
            <a:r>
              <a:rPr lang="en-NZ" sz="2400" dirty="0" smtClean="0">
                <a:latin typeface="Arial" panose="020B0604020202020204" pitchFamily="34" charset="0"/>
                <a:cs typeface="Arial" panose="020B0604020202020204" pitchFamily="34" charset="0"/>
              </a:rPr>
              <a:t>1875 with Upper Hutt reached on the 1</a:t>
            </a:r>
            <a:r>
              <a:rPr lang="en-NZ" sz="2400" baseline="30000" dirty="0" smtClean="0">
                <a:latin typeface="Arial" panose="020B0604020202020204" pitchFamily="34" charset="0"/>
                <a:cs typeface="Arial" panose="020B0604020202020204" pitchFamily="34" charset="0"/>
              </a:rPr>
              <a:t>st</a:t>
            </a:r>
            <a:r>
              <a:rPr lang="en-NZ" sz="2400" dirty="0" smtClean="0">
                <a:latin typeface="Arial" panose="020B0604020202020204" pitchFamily="34" charset="0"/>
                <a:cs typeface="Arial" panose="020B0604020202020204" pitchFamily="34" charset="0"/>
              </a:rPr>
              <a:t> of February 1876.</a:t>
            </a:r>
            <a:endParaRPr lang="en-NZ" sz="24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2462886" y="1294654"/>
            <a:ext cx="7266226" cy="521596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7" y="6200435"/>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9858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9271"/>
            <a:ext cx="10515600" cy="1325563"/>
          </a:xfrm>
        </p:spPr>
        <p:txBody>
          <a:bodyPr>
            <a:normAutofit/>
          </a:bodyPr>
          <a:lstStyle/>
          <a:p>
            <a:pPr algn="ctr"/>
            <a:r>
              <a:rPr lang="en-NZ" sz="2400" dirty="0" smtClean="0">
                <a:latin typeface="Arial" panose="020B0604020202020204" pitchFamily="34" charset="0"/>
                <a:cs typeface="Arial" panose="020B0604020202020204" pitchFamily="34" charset="0"/>
              </a:rPr>
              <a:t>The Silverstream Spur and some of the surrounding area were acquired by the crown in the 1940s to enable the upgrade of the Hutt Valley Railway</a:t>
            </a:r>
            <a:endParaRPr lang="en-NZ"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77" y="6200435"/>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2938461" y="1823964"/>
            <a:ext cx="6315075" cy="4619625"/>
          </a:xfrm>
          <a:prstGeom prst="rect">
            <a:avLst/>
          </a:prstGeom>
        </p:spPr>
      </p:pic>
    </p:spTree>
    <p:extLst>
      <p:ext uri="{BB962C8B-B14F-4D97-AF65-F5344CB8AC3E}">
        <p14:creationId xmlns:p14="http://schemas.microsoft.com/office/powerpoint/2010/main" val="34459962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445" y="232012"/>
            <a:ext cx="10972800" cy="5944951"/>
          </a:xfrm>
        </p:spPr>
        <p:txBody>
          <a:bodyPr/>
          <a:lstStyle/>
          <a:p>
            <a:r>
              <a:rPr lang="en-NZ" dirty="0" smtClean="0"/>
              <a:t>Trains ran over this section of </a:t>
            </a:r>
            <a:r>
              <a:rPr lang="en-NZ" dirty="0" smtClean="0"/>
              <a:t>track that is now Silver Stream Railway until November </a:t>
            </a:r>
            <a:r>
              <a:rPr lang="en-NZ" dirty="0" smtClean="0"/>
              <a:t>1954 when the new (current) line was brought into use.</a:t>
            </a:r>
          </a:p>
          <a:p>
            <a:r>
              <a:rPr lang="en-NZ" dirty="0" smtClean="0"/>
              <a:t>The line was bypassed as the bridge over the Hutt River and the narrow formation were unsuitable for electrification and duplication.</a:t>
            </a:r>
          </a:p>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601" y="1919746"/>
            <a:ext cx="6074683" cy="484275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65" y="617696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4738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19905"/>
            <a:ext cx="10515600" cy="4351338"/>
          </a:xfrm>
        </p:spPr>
        <p:txBody>
          <a:bodyPr/>
          <a:lstStyle/>
          <a:p>
            <a:pPr marL="0" indent="0">
              <a:buNone/>
            </a:pPr>
            <a:r>
              <a:rPr lang="en-NZ" dirty="0" smtClean="0"/>
              <a:t>All remnant's of the old line were removed, track, bridges, and lineside features.</a:t>
            </a:r>
          </a:p>
          <a:p>
            <a:endParaRPr lang="en-NZ" dirty="0"/>
          </a:p>
        </p:txBody>
      </p:sp>
      <p:pic>
        <p:nvPicPr>
          <p:cNvPr id="4" name="Picture 3"/>
          <p:cNvPicPr>
            <a:picLocks noChangeAspect="1"/>
          </p:cNvPicPr>
          <p:nvPr/>
        </p:nvPicPr>
        <p:blipFill>
          <a:blip r:embed="rId2"/>
          <a:stretch>
            <a:fillRect/>
          </a:stretch>
        </p:blipFill>
        <p:spPr>
          <a:xfrm>
            <a:off x="3626037" y="1014749"/>
            <a:ext cx="4535323" cy="56796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047" y="6208110"/>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0389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b="1" dirty="0" smtClean="0">
                <a:latin typeface="Britannic Bold" panose="020B0903060703020204" pitchFamily="34" charset="0"/>
              </a:rPr>
              <a:t>Silver Stream Railway Incorporated</a:t>
            </a:r>
            <a:endParaRPr lang="en-NZ" sz="4800" b="1" dirty="0">
              <a:latin typeface="Britannic Bold" panose="020B0903060703020204" pitchFamily="34" charset="0"/>
            </a:endParaRPr>
          </a:p>
        </p:txBody>
      </p:sp>
      <p:sp>
        <p:nvSpPr>
          <p:cNvPr id="3" name="Content Placeholder 2"/>
          <p:cNvSpPr>
            <a:spLocks noGrp="1"/>
          </p:cNvSpPr>
          <p:nvPr>
            <p:ph idx="1"/>
          </p:nvPr>
        </p:nvSpPr>
        <p:spPr>
          <a:xfrm>
            <a:off x="838200" y="1539022"/>
            <a:ext cx="10515600" cy="4351338"/>
          </a:xfrm>
        </p:spPr>
        <p:txBody>
          <a:bodyPr/>
          <a:lstStyle/>
          <a:p>
            <a:r>
              <a:rPr lang="en-NZ" sz="2400" dirty="0" smtClean="0">
                <a:latin typeface="Arial" panose="020B0604020202020204" pitchFamily="34" charset="0"/>
                <a:cs typeface="Arial" panose="020B0604020202020204" pitchFamily="34" charset="0"/>
              </a:rPr>
              <a:t>Formed in 1956 as a group of people interested in railways.</a:t>
            </a:r>
          </a:p>
          <a:p>
            <a:r>
              <a:rPr lang="en-NZ" sz="2400" dirty="0" smtClean="0">
                <a:latin typeface="Arial" panose="020B0604020202020204" pitchFamily="34" charset="0"/>
                <a:cs typeface="Arial" panose="020B0604020202020204" pitchFamily="34" charset="0"/>
              </a:rPr>
              <a:t>Became an Incorporated Society in 1967 when focus turned to preserving the rapidly changing railway scene at that time.</a:t>
            </a:r>
          </a:p>
          <a:p>
            <a:r>
              <a:rPr lang="en-NZ" sz="2400" dirty="0" smtClean="0">
                <a:latin typeface="Arial" panose="020B0604020202020204" pitchFamily="34" charset="0"/>
                <a:cs typeface="Arial" panose="020B0604020202020204" pitchFamily="34" charset="0"/>
              </a:rPr>
              <a:t>First locomotive (Ka935) purchased in February 1968 from New Zealand Railways for $1200.</a:t>
            </a:r>
          </a:p>
          <a:p>
            <a:r>
              <a:rPr lang="en-NZ" sz="2400" dirty="0" smtClean="0">
                <a:latin typeface="Arial" panose="020B0604020202020204" pitchFamily="34" charset="0"/>
                <a:cs typeface="Arial" panose="020B0604020202020204" pitchFamily="34" charset="0"/>
              </a:rPr>
              <a:t>Search for a permanent home settled on ‘a mile of abandoned railway’ near Silverstream in Upper Hutt.</a:t>
            </a:r>
          </a:p>
          <a:p>
            <a:pPr marL="0" indent="0">
              <a:buNone/>
            </a:pPr>
            <a:endParaRPr lang="en-NZ"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8952"/>
          <a:stretch/>
        </p:blipFill>
        <p:spPr>
          <a:xfrm>
            <a:off x="3304063" y="4543191"/>
            <a:ext cx="5583873" cy="2191979"/>
          </a:xfrm>
          <a:prstGeom prst="rect">
            <a:avLst/>
          </a:prstGeom>
        </p:spPr>
      </p:pic>
    </p:spTree>
    <p:extLst>
      <p:ext uri="{BB962C8B-B14F-4D97-AF65-F5344CB8AC3E}">
        <p14:creationId xmlns:p14="http://schemas.microsoft.com/office/powerpoint/2010/main" val="8029804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74497"/>
            <a:ext cx="10515600" cy="2132226"/>
          </a:xfrm>
        </p:spPr>
        <p:txBody>
          <a:bodyPr>
            <a:normAutofit lnSpcReduction="10000"/>
          </a:bodyPr>
          <a:lstStyle/>
          <a:p>
            <a:r>
              <a:rPr lang="en-NZ" dirty="0" smtClean="0"/>
              <a:t>After years of negotiations with the Department of Lands and Survey an agreement was reached which allowed occupation of the site from 1974 with the sale concluded in 1978 for the former railway corridor.</a:t>
            </a:r>
          </a:p>
          <a:p>
            <a:r>
              <a:rPr lang="en-NZ" dirty="0" smtClean="0"/>
              <a:t>Other parcels of land have been added to the property over the years with total freehold land now totalling over 9 hectares.</a:t>
            </a: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115" y="2472261"/>
            <a:ext cx="5571768" cy="42117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361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TotalTime>
  <Words>960</Words>
  <Application>Microsoft Office PowerPoint</Application>
  <PresentationFormat>Widescreen</PresentationFormat>
  <Paragraphs>56</Paragraphs>
  <Slides>30</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Britannic Bold</vt:lpstr>
      <vt:lpstr>Calibri</vt:lpstr>
      <vt:lpstr>Calibri Light</vt:lpstr>
      <vt:lpstr>Office Theme</vt:lpstr>
      <vt:lpstr>1_Office Theme</vt:lpstr>
      <vt:lpstr>3_Office Theme</vt:lpstr>
      <vt:lpstr>PowerPoint Presentation</vt:lpstr>
      <vt:lpstr>Construction of the Wellington to Upper Hutt Railway commenced in August 1872</vt:lpstr>
      <vt:lpstr>The first train ran to Lower Hutt on the 14th of April 1874.</vt:lpstr>
      <vt:lpstr>The railway to Silverstream opened in December 1875 with Upper Hutt reached on the 1st of February 1876.</vt:lpstr>
      <vt:lpstr>The Silverstream Spur and some of the surrounding area were acquired by the crown in the 1940s to enable the upgrade of the Hutt Valley Railway</vt:lpstr>
      <vt:lpstr>PowerPoint Presentation</vt:lpstr>
      <vt:lpstr>PowerPoint Presentation</vt:lpstr>
      <vt:lpstr>Silver Stream Railway Incorporated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Protection of the Silverstream Spur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Durry</dc:creator>
  <cp:lastModifiedBy>Jason Durry</cp:lastModifiedBy>
  <cp:revision>41</cp:revision>
  <dcterms:created xsi:type="dcterms:W3CDTF">2023-11-25T20:04:26Z</dcterms:created>
  <dcterms:modified xsi:type="dcterms:W3CDTF">2023-11-27T19:17:55Z</dcterms:modified>
</cp:coreProperties>
</file>